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7" r:id="rId2"/>
    <p:sldId id="258" r:id="rId3"/>
    <p:sldId id="259" r:id="rId4"/>
    <p:sldId id="260" r:id="rId5"/>
    <p:sldId id="262" r:id="rId6"/>
    <p:sldId id="263" r:id="rId7"/>
    <p:sldId id="264" r:id="rId8"/>
    <p:sldId id="265" r:id="rId9"/>
    <p:sldId id="272" r:id="rId10"/>
    <p:sldId id="275" r:id="rId11"/>
    <p:sldId id="274" r:id="rId12"/>
    <p:sldId id="276" r:id="rId13"/>
    <p:sldId id="271" r:id="rId14"/>
    <p:sldId id="273" r:id="rId15"/>
    <p:sldId id="266" r:id="rId16"/>
    <p:sldId id="267" r:id="rId17"/>
    <p:sldId id="268" r:id="rId18"/>
    <p:sldId id="269" r:id="rId19"/>
    <p:sldId id="27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09" autoAdjust="0"/>
    <p:restoredTop sz="81564"/>
  </p:normalViewPr>
  <p:slideViewPr>
    <p:cSldViewPr snapToGrid="0" snapToObjects="1">
      <p:cViewPr>
        <p:scale>
          <a:sx n="33" d="100"/>
          <a:sy n="33" d="100"/>
        </p:scale>
        <p:origin x="-1388" y="-5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10F366-B5EC-6E49-A637-BE13D6AA0A80}" type="datetimeFigureOut">
              <a:rPr lang="en-US" smtClean="0"/>
              <a:t>9/13/2017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1ADF73-FC18-FE42-A355-8DA4010CCE15}" type="slidenum">
              <a:rPr lang="en-US" smtClean="0"/>
              <a:t>‹#›</a:t>
            </a:fld>
            <a:endParaRPr lang="en-US"/>
          </a:p>
        </p:txBody>
      </p:sp>
    </p:spTree>
    <p:extLst>
      <p:ext uri="{BB962C8B-B14F-4D97-AF65-F5344CB8AC3E}">
        <p14:creationId xmlns:p14="http://schemas.microsoft.com/office/powerpoint/2010/main" val="805893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image is</a:t>
            </a:r>
            <a:r>
              <a:rPr lang="en-US" baseline="0" dirty="0" smtClean="0"/>
              <a:t> designed as a stimulus to provoke responses to experiences of war. At this point of course, there is no ‘wrong’ or ’right’ answer. Students are likely to draw on intertextual knowledge of war films, video games, history and literature in order to try and place themselves within a fictional world. </a:t>
            </a:r>
          </a:p>
          <a:p>
            <a:endParaRPr lang="en-US" baseline="0" dirty="0" smtClean="0"/>
          </a:p>
          <a:p>
            <a:r>
              <a:rPr lang="en-US" baseline="0" dirty="0" smtClean="0"/>
              <a:t>Triggering such responses works as a primer for reading the poem in this lesson, </a:t>
            </a:r>
            <a:r>
              <a:rPr lang="en-US" i="1" baseline="0" dirty="0" smtClean="0"/>
              <a:t>The Rear-Guard</a:t>
            </a:r>
            <a:r>
              <a:rPr lang="en-US" i="0" baseline="0" dirty="0" smtClean="0"/>
              <a:t> by Siegfried Sassoon.</a:t>
            </a:r>
            <a:endParaRPr lang="en-US" dirty="0"/>
          </a:p>
        </p:txBody>
      </p:sp>
      <p:sp>
        <p:nvSpPr>
          <p:cNvPr id="4" name="Slide Number Placeholder 3"/>
          <p:cNvSpPr>
            <a:spLocks noGrp="1"/>
          </p:cNvSpPr>
          <p:nvPr>
            <p:ph type="sldNum" sz="quarter" idx="10"/>
          </p:nvPr>
        </p:nvSpPr>
        <p:spPr/>
        <p:txBody>
          <a:bodyPr/>
          <a:lstStyle/>
          <a:p>
            <a:fld id="{A71ADF73-FC18-FE42-A355-8DA4010CCE15}" type="slidenum">
              <a:rPr lang="en-US" smtClean="0"/>
              <a:t>1</a:t>
            </a:fld>
            <a:endParaRPr lang="en-US"/>
          </a:p>
        </p:txBody>
      </p:sp>
    </p:spTree>
    <p:extLst>
      <p:ext uri="{BB962C8B-B14F-4D97-AF65-F5344CB8AC3E}">
        <p14:creationId xmlns:p14="http://schemas.microsoft.com/office/powerpoint/2010/main" val="249335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the poem and give students a chance to re-read it.</a:t>
            </a:r>
            <a:endParaRPr lang="en-US" dirty="0"/>
          </a:p>
        </p:txBody>
      </p:sp>
      <p:sp>
        <p:nvSpPr>
          <p:cNvPr id="4" name="Slide Number Placeholder 3"/>
          <p:cNvSpPr>
            <a:spLocks noGrp="1"/>
          </p:cNvSpPr>
          <p:nvPr>
            <p:ph type="sldNum" sz="quarter" idx="10"/>
          </p:nvPr>
        </p:nvSpPr>
        <p:spPr/>
        <p:txBody>
          <a:bodyPr/>
          <a:lstStyle/>
          <a:p>
            <a:fld id="{A71ADF73-FC18-FE42-A355-8DA4010CCE15}" type="slidenum">
              <a:rPr lang="en-US" smtClean="0"/>
              <a:t>2</a:t>
            </a:fld>
            <a:endParaRPr lang="en-US"/>
          </a:p>
        </p:txBody>
      </p:sp>
    </p:spTree>
    <p:extLst>
      <p:ext uri="{BB962C8B-B14F-4D97-AF65-F5344CB8AC3E}">
        <p14:creationId xmlns:p14="http://schemas.microsoft.com/office/powerpoint/2010/main" val="1768816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designed</a:t>
            </a:r>
            <a:r>
              <a:rPr lang="en-US" baseline="0" dirty="0" smtClean="0"/>
              <a:t> as broad, open questions that should be the source of pair/group/class discussion. Students should be invited to provide personal responses to how they experienced the poem, but should still look to the text (as well as their own background knowledge) in providing answers.</a:t>
            </a:r>
            <a:endParaRPr lang="en-US" dirty="0"/>
          </a:p>
        </p:txBody>
      </p:sp>
      <p:sp>
        <p:nvSpPr>
          <p:cNvPr id="4" name="Slide Number Placeholder 3"/>
          <p:cNvSpPr>
            <a:spLocks noGrp="1"/>
          </p:cNvSpPr>
          <p:nvPr>
            <p:ph type="sldNum" sz="quarter" idx="10"/>
          </p:nvPr>
        </p:nvSpPr>
        <p:spPr/>
        <p:txBody>
          <a:bodyPr/>
          <a:lstStyle/>
          <a:p>
            <a:fld id="{A71ADF73-FC18-FE42-A355-8DA4010CCE15}" type="slidenum">
              <a:rPr lang="en-US" smtClean="0"/>
              <a:t>3</a:t>
            </a:fld>
            <a:endParaRPr lang="en-US"/>
          </a:p>
        </p:txBody>
      </p:sp>
    </p:spTree>
    <p:extLst>
      <p:ext uri="{BB962C8B-B14F-4D97-AF65-F5344CB8AC3E}">
        <p14:creationId xmlns:p14="http://schemas.microsoft.com/office/powerpoint/2010/main" val="646845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These questions</a:t>
            </a:r>
            <a:r>
              <a:rPr lang="en-US" baseline="0" dirty="0" smtClean="0"/>
              <a:t> are designed to get students thinking carefully about how the text-world develops and unfolds over time. In the poem, we ‘track’ the movement of the soldier through the poem, as he moves through the tunnel seeing various people and objects, until he reaches the end and escapes into daylight. This is an important feature of the poem, as Sassoon invites his reader into the tunnel, holds their hand as they move through it, and leads them out again.</a:t>
            </a:r>
            <a:endParaRPr lang="en-US" dirty="0"/>
          </a:p>
        </p:txBody>
      </p:sp>
      <p:sp>
        <p:nvSpPr>
          <p:cNvPr id="4" name="Slide Number Placeholder 3"/>
          <p:cNvSpPr>
            <a:spLocks noGrp="1"/>
          </p:cNvSpPr>
          <p:nvPr>
            <p:ph type="sldNum" sz="quarter" idx="10"/>
          </p:nvPr>
        </p:nvSpPr>
        <p:spPr/>
        <p:txBody>
          <a:bodyPr/>
          <a:lstStyle/>
          <a:p>
            <a:fld id="{A71ADF73-FC18-FE42-A355-8DA4010CCE15}" type="slidenum">
              <a:rPr lang="en-US" smtClean="0"/>
              <a:t>4</a:t>
            </a:fld>
            <a:endParaRPr lang="en-US"/>
          </a:p>
        </p:txBody>
      </p:sp>
    </p:spTree>
    <p:extLst>
      <p:ext uri="{BB962C8B-B14F-4D97-AF65-F5344CB8AC3E}">
        <p14:creationId xmlns:p14="http://schemas.microsoft.com/office/powerpoint/2010/main" val="2112213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activity is designed to consolidate discussions from the previous slide. </a:t>
            </a:r>
          </a:p>
          <a:p>
            <a:endParaRPr lang="en-US" dirty="0" smtClean="0"/>
          </a:p>
          <a:p>
            <a:r>
              <a:rPr lang="en-US" dirty="0" smtClean="0"/>
              <a:t>Students will need a large piece of paper in order to fit the</a:t>
            </a:r>
            <a:r>
              <a:rPr lang="en-US" baseline="0" dirty="0" smtClean="0"/>
              <a:t> whole diagram of the poem on.</a:t>
            </a:r>
          </a:p>
          <a:p>
            <a:endParaRPr lang="en-US" baseline="0" dirty="0" smtClean="0"/>
          </a:p>
          <a:p>
            <a:r>
              <a:rPr lang="en-US" baseline="0" dirty="0" smtClean="0"/>
              <a:t>They do not have to include every textual detail from the poem – just key world-builders and phrases will do.</a:t>
            </a:r>
            <a:endParaRPr lang="en-US" dirty="0"/>
          </a:p>
        </p:txBody>
      </p:sp>
      <p:sp>
        <p:nvSpPr>
          <p:cNvPr id="4" name="Slide Number Placeholder 3"/>
          <p:cNvSpPr>
            <a:spLocks noGrp="1"/>
          </p:cNvSpPr>
          <p:nvPr>
            <p:ph type="sldNum" sz="quarter" idx="10"/>
          </p:nvPr>
        </p:nvSpPr>
        <p:spPr/>
        <p:txBody>
          <a:bodyPr/>
          <a:lstStyle/>
          <a:p>
            <a:fld id="{035599D4-9F1F-394D-9984-500AB03C27D9}" type="slidenum">
              <a:rPr lang="en-US" smtClean="0"/>
              <a:t>5</a:t>
            </a:fld>
            <a:endParaRPr lang="en-US"/>
          </a:p>
        </p:txBody>
      </p:sp>
    </p:spTree>
    <p:extLst>
      <p:ext uri="{BB962C8B-B14F-4D97-AF65-F5344CB8AC3E}">
        <p14:creationId xmlns:p14="http://schemas.microsoft.com/office/powerpoint/2010/main" val="2096668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focuses students thoughts</a:t>
            </a:r>
            <a:r>
              <a:rPr lang="en-US" baseline="0" dirty="0" smtClean="0"/>
              <a:t> on particular words and their importance in building a text-world, whilst also asking them to think about the grammatical categories of world-builders. This is a concept-driven approach to grammar, where meanings/concepts/responses are explored first, before turning attention to grammar.</a:t>
            </a:r>
            <a:endParaRPr lang="en-US" dirty="0"/>
          </a:p>
        </p:txBody>
      </p:sp>
      <p:sp>
        <p:nvSpPr>
          <p:cNvPr id="4" name="Slide Number Placeholder 3"/>
          <p:cNvSpPr>
            <a:spLocks noGrp="1"/>
          </p:cNvSpPr>
          <p:nvPr>
            <p:ph type="sldNum" sz="quarter" idx="10"/>
          </p:nvPr>
        </p:nvSpPr>
        <p:spPr/>
        <p:txBody>
          <a:bodyPr/>
          <a:lstStyle/>
          <a:p>
            <a:fld id="{035599D4-9F1F-394D-9984-500AB03C27D9}" type="slidenum">
              <a:rPr lang="en-US" smtClean="0"/>
              <a:t>6</a:t>
            </a:fld>
            <a:endParaRPr lang="en-US"/>
          </a:p>
        </p:txBody>
      </p:sp>
    </p:spTree>
    <p:extLst>
      <p:ext uri="{BB962C8B-B14F-4D97-AF65-F5344CB8AC3E}">
        <p14:creationId xmlns:p14="http://schemas.microsoft.com/office/powerpoint/2010/main" val="150991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example of a completed</a:t>
            </a:r>
            <a:r>
              <a:rPr lang="en-US" baseline="0" dirty="0" smtClean="0"/>
              <a:t> diagram. Of course, student version are likely to have various differences and similarities, and it may be worth spending some time exploring some of these.</a:t>
            </a:r>
            <a:endParaRPr lang="en-US" dirty="0"/>
          </a:p>
        </p:txBody>
      </p:sp>
      <p:sp>
        <p:nvSpPr>
          <p:cNvPr id="4" name="Slide Number Placeholder 3"/>
          <p:cNvSpPr>
            <a:spLocks noGrp="1"/>
          </p:cNvSpPr>
          <p:nvPr>
            <p:ph type="sldNum" sz="quarter" idx="10"/>
          </p:nvPr>
        </p:nvSpPr>
        <p:spPr/>
        <p:txBody>
          <a:bodyPr/>
          <a:lstStyle/>
          <a:p>
            <a:fld id="{035599D4-9F1F-394D-9984-500AB03C27D9}" type="slidenum">
              <a:rPr lang="en-US" smtClean="0"/>
              <a:t>7</a:t>
            </a:fld>
            <a:endParaRPr lang="en-US"/>
          </a:p>
        </p:txBody>
      </p:sp>
    </p:spTree>
    <p:extLst>
      <p:ext uri="{BB962C8B-B14F-4D97-AF65-F5344CB8AC3E}">
        <p14:creationId xmlns:p14="http://schemas.microsoft.com/office/powerpoint/2010/main" val="1607010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a:t>
            </a:r>
            <a:r>
              <a:rPr lang="en-US" baseline="0" dirty="0" smtClean="0"/>
              <a:t> evaluate the statements. They are designed to provoke how text-world construction is often reliant on our own real-world experience and knowledge. None of the students will have experienced trench warfare themselves, but they may be able to draw on intertextual connections (films, video games, literature, etc.) to help them.</a:t>
            </a:r>
            <a:endParaRPr lang="en-US" dirty="0"/>
          </a:p>
        </p:txBody>
      </p:sp>
      <p:sp>
        <p:nvSpPr>
          <p:cNvPr id="4" name="Slide Number Placeholder 3"/>
          <p:cNvSpPr>
            <a:spLocks noGrp="1"/>
          </p:cNvSpPr>
          <p:nvPr>
            <p:ph type="sldNum" sz="quarter" idx="10"/>
          </p:nvPr>
        </p:nvSpPr>
        <p:spPr/>
        <p:txBody>
          <a:bodyPr/>
          <a:lstStyle/>
          <a:p>
            <a:fld id="{A71ADF73-FC18-FE42-A355-8DA4010CCE15}" type="slidenum">
              <a:rPr lang="en-US" smtClean="0"/>
              <a:t>8</a:t>
            </a:fld>
            <a:endParaRPr lang="en-US"/>
          </a:p>
        </p:txBody>
      </p:sp>
    </p:spTree>
    <p:extLst>
      <p:ext uri="{BB962C8B-B14F-4D97-AF65-F5344CB8AC3E}">
        <p14:creationId xmlns:p14="http://schemas.microsoft.com/office/powerpoint/2010/main" val="1354130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explores how Sassoon uses general/specific</a:t>
            </a:r>
            <a:r>
              <a:rPr lang="en-US" baseline="0" dirty="0" smtClean="0"/>
              <a:t> references to pick out things in the fictional world. </a:t>
            </a:r>
          </a:p>
          <a:p>
            <a:endParaRPr lang="en-US" baseline="0" dirty="0" smtClean="0"/>
          </a:p>
          <a:p>
            <a:r>
              <a:rPr lang="en-US" i="1" baseline="0" dirty="0" smtClean="0"/>
              <a:t>His prying torch; his blackening wound</a:t>
            </a:r>
            <a:r>
              <a:rPr lang="en-US" i="0" baseline="0" dirty="0" smtClean="0"/>
              <a:t> = definite reference to a particular person, but </a:t>
            </a:r>
            <a:r>
              <a:rPr lang="en-US" i="1" baseline="0" dirty="0" smtClean="0"/>
              <a:t>his</a:t>
            </a:r>
            <a:r>
              <a:rPr lang="en-US" i="0" baseline="0" dirty="0" smtClean="0"/>
              <a:t> could be anybody, retaining the sense of anonymity of war</a:t>
            </a:r>
          </a:p>
          <a:p>
            <a:r>
              <a:rPr lang="en-US" i="1" dirty="0" smtClean="0"/>
              <a:t>The livid face terribly</a:t>
            </a:r>
            <a:r>
              <a:rPr lang="en-US" i="1" baseline="0" dirty="0" smtClean="0"/>
              <a:t> glaring up</a:t>
            </a:r>
            <a:r>
              <a:rPr lang="en-US" i="0" dirty="0" smtClean="0"/>
              <a:t>: uses the definite article and creates a sense of ‘conceptual proximity’-</a:t>
            </a:r>
            <a:r>
              <a:rPr lang="en-US" i="0" baseline="0" dirty="0" smtClean="0"/>
              <a:t> it feels as if we are next to the ‘livid face’. The definite article emphasizes one candidate for appearance in a text-world; </a:t>
            </a:r>
            <a:r>
              <a:rPr lang="en-US" i="0" baseline="0" smtClean="0"/>
              <a:t>the indefinite </a:t>
            </a:r>
            <a:r>
              <a:rPr lang="en-US" i="1" baseline="0" smtClean="0"/>
              <a:t>a</a:t>
            </a:r>
            <a:r>
              <a:rPr lang="en-US" i="0" baseline="0" smtClean="0"/>
              <a:t> selects from a larger set.</a:t>
            </a:r>
            <a:endParaRPr lang="en-US" i="0" baseline="0" dirty="0" smtClean="0"/>
          </a:p>
          <a:p>
            <a:r>
              <a:rPr lang="en-US" i="1" baseline="0" dirty="0" smtClean="0"/>
              <a:t>A soft, </a:t>
            </a:r>
            <a:r>
              <a:rPr lang="en-US" i="1" baseline="0" dirty="0" err="1" smtClean="0"/>
              <a:t>unanswering</a:t>
            </a:r>
            <a:r>
              <a:rPr lang="en-US" i="1" baseline="0" dirty="0" smtClean="0"/>
              <a:t> heap</a:t>
            </a:r>
            <a:r>
              <a:rPr lang="en-US" i="0" baseline="0" dirty="0" smtClean="0"/>
              <a:t>: uses the indefinite article, creating a sense of ‘conceptual distance’, as in the ‘heap’ remains nameless and inhuman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latin typeface="Helvetica" charset="0"/>
                <a:ea typeface="Helvetica" charset="0"/>
                <a:cs typeface="Helvetica" charset="0"/>
              </a:rPr>
              <a:t>tins, boxes, bottles, shapes and too vague to know</a:t>
            </a:r>
            <a:r>
              <a:rPr lang="en-US" sz="1200" i="0" dirty="0" smtClean="0">
                <a:latin typeface="Helvetica" charset="0"/>
                <a:ea typeface="Helvetica" charset="0"/>
                <a:cs typeface="Helvetica" charset="0"/>
              </a:rPr>
              <a:t> = everyday objects but modified</a:t>
            </a:r>
            <a:r>
              <a:rPr lang="en-US" sz="1200" i="0" baseline="0" dirty="0" smtClean="0">
                <a:latin typeface="Helvetica" charset="0"/>
                <a:ea typeface="Helvetica" charset="0"/>
                <a:cs typeface="Helvetica" charset="0"/>
              </a:rPr>
              <a:t> by ‘vague’ implies the darkness of the tunnel</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baseline="0" dirty="0" smtClean="0">
                <a:latin typeface="Helvetica" charset="0"/>
                <a:ea typeface="Helvetica" charset="0"/>
                <a:cs typeface="Helvetica" charset="0"/>
              </a:rPr>
              <a:t>A</a:t>
            </a:r>
            <a:endParaRPr lang="en-US" sz="1200" i="1" dirty="0" smtClean="0"/>
          </a:p>
          <a:p>
            <a:endParaRPr lang="en-US" i="1" dirty="0"/>
          </a:p>
        </p:txBody>
      </p:sp>
      <p:sp>
        <p:nvSpPr>
          <p:cNvPr id="4" name="Slide Number Placeholder 3"/>
          <p:cNvSpPr>
            <a:spLocks noGrp="1"/>
          </p:cNvSpPr>
          <p:nvPr>
            <p:ph type="sldNum" sz="quarter" idx="10"/>
          </p:nvPr>
        </p:nvSpPr>
        <p:spPr/>
        <p:txBody>
          <a:bodyPr/>
          <a:lstStyle/>
          <a:p>
            <a:fld id="{A71ADF73-FC18-FE42-A355-8DA4010CCE15}" type="slidenum">
              <a:rPr lang="en-US" smtClean="0"/>
              <a:t>9</a:t>
            </a:fld>
            <a:endParaRPr lang="en-US"/>
          </a:p>
        </p:txBody>
      </p:sp>
    </p:spTree>
    <p:extLst>
      <p:ext uri="{BB962C8B-B14F-4D97-AF65-F5344CB8AC3E}">
        <p14:creationId xmlns:p14="http://schemas.microsoft.com/office/powerpoint/2010/main" val="1589738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Think about the</a:t>
            </a:r>
            <a:r>
              <a:rPr lang="en-US" baseline="0" dirty="0" smtClean="0"/>
              <a:t> difference between how a soldier’s experiences war and how somebody from home does. </a:t>
            </a:r>
            <a:endParaRPr lang="en-US" dirty="0"/>
          </a:p>
        </p:txBody>
      </p:sp>
      <p:sp>
        <p:nvSpPr>
          <p:cNvPr id="4" name="Slide Number Placeholder 3"/>
          <p:cNvSpPr>
            <a:spLocks noGrp="1"/>
          </p:cNvSpPr>
          <p:nvPr>
            <p:ph type="sldNum" sz="quarter" idx="10"/>
          </p:nvPr>
        </p:nvSpPr>
        <p:spPr/>
        <p:txBody>
          <a:bodyPr/>
          <a:lstStyle/>
          <a:p>
            <a:fld id="{A71ADF73-FC18-FE42-A355-8DA4010CCE15}" type="slidenum">
              <a:rPr lang="en-US" smtClean="0"/>
              <a:t>10</a:t>
            </a:fld>
            <a:endParaRPr lang="en-US"/>
          </a:p>
        </p:txBody>
      </p:sp>
    </p:spTree>
    <p:extLst>
      <p:ext uri="{BB962C8B-B14F-4D97-AF65-F5344CB8AC3E}">
        <p14:creationId xmlns:p14="http://schemas.microsoft.com/office/powerpoint/2010/main" val="1021170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Lesson 2 begins with a re-cap of the content</a:t>
            </a:r>
            <a:r>
              <a:rPr lang="en-US" baseline="0" dirty="0" smtClean="0"/>
              <a:t> covered in the previous lesson.</a:t>
            </a:r>
            <a:endParaRPr lang="en-US" dirty="0"/>
          </a:p>
        </p:txBody>
      </p:sp>
      <p:sp>
        <p:nvSpPr>
          <p:cNvPr id="4" name="Slide Number Placeholder 3"/>
          <p:cNvSpPr>
            <a:spLocks noGrp="1"/>
          </p:cNvSpPr>
          <p:nvPr>
            <p:ph type="sldNum" sz="quarter" idx="10"/>
          </p:nvPr>
        </p:nvSpPr>
        <p:spPr/>
        <p:txBody>
          <a:bodyPr/>
          <a:lstStyle/>
          <a:p>
            <a:fld id="{A71ADF73-FC18-FE42-A355-8DA4010CCE15}" type="slidenum">
              <a:rPr lang="en-US" smtClean="0"/>
              <a:t>11</a:t>
            </a:fld>
            <a:endParaRPr lang="en-US"/>
          </a:p>
        </p:txBody>
      </p:sp>
    </p:spTree>
    <p:extLst>
      <p:ext uri="{BB962C8B-B14F-4D97-AF65-F5344CB8AC3E}">
        <p14:creationId xmlns:p14="http://schemas.microsoft.com/office/powerpoint/2010/main" val="792449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Foregrounding is where</a:t>
            </a:r>
            <a:r>
              <a:rPr lang="en-US" baseline="0" dirty="0" smtClean="0"/>
              <a:t> things in a text ‘stand out’ or become prominent in some way. It’s a way of the author signaling to us what they think is important.</a:t>
            </a:r>
          </a:p>
          <a:p>
            <a:endParaRPr lang="en-US" baseline="0" dirty="0" smtClean="0"/>
          </a:p>
          <a:p>
            <a:r>
              <a:rPr lang="en-US" baseline="0" dirty="0" smtClean="0"/>
              <a:t>Attention is a well-studied part of stylistics, and is related to foregrounding – essentially, the way in which our attention shifts to different things when we experience literary texts.</a:t>
            </a:r>
            <a:endParaRPr lang="en-US" dirty="0"/>
          </a:p>
        </p:txBody>
      </p:sp>
      <p:sp>
        <p:nvSpPr>
          <p:cNvPr id="4" name="Slide Number Placeholder 3"/>
          <p:cNvSpPr>
            <a:spLocks noGrp="1"/>
          </p:cNvSpPr>
          <p:nvPr>
            <p:ph type="sldNum" sz="quarter" idx="10"/>
          </p:nvPr>
        </p:nvSpPr>
        <p:spPr/>
        <p:txBody>
          <a:bodyPr/>
          <a:lstStyle/>
          <a:p>
            <a:fld id="{A71ADF73-FC18-FE42-A355-8DA4010CCE15}" type="slidenum">
              <a:rPr lang="en-US" smtClean="0"/>
              <a:t>12</a:t>
            </a:fld>
            <a:endParaRPr lang="en-US"/>
          </a:p>
        </p:txBody>
      </p:sp>
    </p:spTree>
    <p:extLst>
      <p:ext uri="{BB962C8B-B14F-4D97-AF65-F5344CB8AC3E}">
        <p14:creationId xmlns:p14="http://schemas.microsoft.com/office/powerpoint/2010/main" val="707432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classification is from Peter </a:t>
            </a:r>
            <a:r>
              <a:rPr lang="en-US" dirty="0" err="1" smtClean="0"/>
              <a:t>Stockwell’s</a:t>
            </a:r>
            <a:r>
              <a:rPr lang="en-US" dirty="0" smtClean="0"/>
              <a:t> work on literary linguistics.</a:t>
            </a:r>
            <a:r>
              <a:rPr lang="en-US" baseline="0" dirty="0" smtClean="0"/>
              <a:t> Note that some things are ‘grammatical’ (e.g. things in Subject position), whereas some things are more semantically definable.</a:t>
            </a:r>
            <a:endParaRPr lang="en-US" dirty="0"/>
          </a:p>
        </p:txBody>
      </p:sp>
      <p:sp>
        <p:nvSpPr>
          <p:cNvPr id="4" name="Slide Number Placeholder 3"/>
          <p:cNvSpPr>
            <a:spLocks noGrp="1"/>
          </p:cNvSpPr>
          <p:nvPr>
            <p:ph type="sldNum" sz="quarter" idx="10"/>
          </p:nvPr>
        </p:nvSpPr>
        <p:spPr/>
        <p:txBody>
          <a:bodyPr/>
          <a:lstStyle/>
          <a:p>
            <a:fld id="{A71ADF73-FC18-FE42-A355-8DA4010CCE15}" type="slidenum">
              <a:rPr lang="en-US" smtClean="0"/>
              <a:t>13</a:t>
            </a:fld>
            <a:endParaRPr lang="en-US"/>
          </a:p>
        </p:txBody>
      </p:sp>
    </p:spTree>
    <p:extLst>
      <p:ext uri="{BB962C8B-B14F-4D97-AF65-F5344CB8AC3E}">
        <p14:creationId xmlns:p14="http://schemas.microsoft.com/office/powerpoint/2010/main" val="76049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should provide examples of textual</a:t>
            </a:r>
            <a:r>
              <a:rPr lang="en-US" baseline="0" dirty="0" smtClean="0"/>
              <a:t> attractors from the poem.</a:t>
            </a:r>
            <a:endParaRPr lang="en-US" dirty="0"/>
          </a:p>
        </p:txBody>
      </p:sp>
      <p:sp>
        <p:nvSpPr>
          <p:cNvPr id="4" name="Slide Number Placeholder 3"/>
          <p:cNvSpPr>
            <a:spLocks noGrp="1"/>
          </p:cNvSpPr>
          <p:nvPr>
            <p:ph type="sldNum" sz="quarter" idx="10"/>
          </p:nvPr>
        </p:nvSpPr>
        <p:spPr/>
        <p:txBody>
          <a:bodyPr/>
          <a:lstStyle/>
          <a:p>
            <a:fld id="{A71ADF73-FC18-FE42-A355-8DA4010CCE15}" type="slidenum">
              <a:rPr lang="en-US" smtClean="0"/>
              <a:t>14</a:t>
            </a:fld>
            <a:endParaRPr lang="en-US"/>
          </a:p>
        </p:txBody>
      </p:sp>
    </p:spTree>
    <p:extLst>
      <p:ext uri="{BB962C8B-B14F-4D97-AF65-F5344CB8AC3E}">
        <p14:creationId xmlns:p14="http://schemas.microsoft.com/office/powerpoint/2010/main" val="645401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a:t>
            </a:r>
            <a:r>
              <a:rPr lang="en-US" baseline="0" dirty="0" smtClean="0"/>
              <a:t> ideally it should be students that suggest verbs create a sense of movement, rather than the teacher.</a:t>
            </a:r>
            <a:endParaRPr lang="en-US" dirty="0"/>
          </a:p>
        </p:txBody>
      </p:sp>
      <p:sp>
        <p:nvSpPr>
          <p:cNvPr id="4" name="Slide Number Placeholder 3"/>
          <p:cNvSpPr>
            <a:spLocks noGrp="1"/>
          </p:cNvSpPr>
          <p:nvPr>
            <p:ph type="sldNum" sz="quarter" idx="10"/>
          </p:nvPr>
        </p:nvSpPr>
        <p:spPr/>
        <p:txBody>
          <a:bodyPr/>
          <a:lstStyle/>
          <a:p>
            <a:fld id="{A71ADF73-FC18-FE42-A355-8DA4010CCE15}" type="slidenum">
              <a:rPr lang="en-US" smtClean="0"/>
              <a:t>15</a:t>
            </a:fld>
            <a:endParaRPr lang="en-US"/>
          </a:p>
        </p:txBody>
      </p:sp>
    </p:spTree>
    <p:extLst>
      <p:ext uri="{BB962C8B-B14F-4D97-AF65-F5344CB8AC3E}">
        <p14:creationId xmlns:p14="http://schemas.microsoft.com/office/powerpoint/2010/main" val="258946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based on Halliday’s system of verbs.</a:t>
            </a:r>
            <a:endParaRPr lang="en-US" dirty="0"/>
          </a:p>
        </p:txBody>
      </p:sp>
      <p:sp>
        <p:nvSpPr>
          <p:cNvPr id="4" name="Slide Number Placeholder 3"/>
          <p:cNvSpPr>
            <a:spLocks noGrp="1"/>
          </p:cNvSpPr>
          <p:nvPr>
            <p:ph type="sldNum" sz="quarter" idx="10"/>
          </p:nvPr>
        </p:nvSpPr>
        <p:spPr/>
        <p:txBody>
          <a:bodyPr/>
          <a:lstStyle/>
          <a:p>
            <a:fld id="{A71ADF73-FC18-FE42-A355-8DA4010CCE15}" type="slidenum">
              <a:rPr lang="en-US" smtClean="0"/>
              <a:t>16</a:t>
            </a:fld>
            <a:endParaRPr lang="en-US"/>
          </a:p>
        </p:txBody>
      </p:sp>
    </p:spTree>
    <p:extLst>
      <p:ext uri="{BB962C8B-B14F-4D97-AF65-F5344CB8AC3E}">
        <p14:creationId xmlns:p14="http://schemas.microsoft.com/office/powerpoint/2010/main" val="2063453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Foregrounding of action verbs. </a:t>
            </a:r>
          </a:p>
          <a:p>
            <a:endParaRPr lang="en-US" dirty="0" smtClean="0"/>
          </a:p>
          <a:p>
            <a:r>
              <a:rPr lang="en-US" dirty="0" smtClean="0"/>
              <a:t>Note also the ABSENCE</a:t>
            </a:r>
            <a:r>
              <a:rPr lang="en-US" baseline="0" dirty="0" smtClean="0"/>
              <a:t> of speech verbs here. Why might this be a significant pattern?</a:t>
            </a:r>
            <a:endParaRPr lang="en-US" dirty="0"/>
          </a:p>
        </p:txBody>
      </p:sp>
      <p:sp>
        <p:nvSpPr>
          <p:cNvPr id="4" name="Slide Number Placeholder 3"/>
          <p:cNvSpPr>
            <a:spLocks noGrp="1"/>
          </p:cNvSpPr>
          <p:nvPr>
            <p:ph type="sldNum" sz="quarter" idx="10"/>
          </p:nvPr>
        </p:nvSpPr>
        <p:spPr/>
        <p:txBody>
          <a:bodyPr/>
          <a:lstStyle/>
          <a:p>
            <a:fld id="{035599D4-9F1F-394D-9984-500AB03C27D9}" type="slidenum">
              <a:rPr lang="en-US" smtClean="0"/>
              <a:t>17</a:t>
            </a:fld>
            <a:endParaRPr lang="en-US"/>
          </a:p>
        </p:txBody>
      </p:sp>
    </p:spTree>
    <p:extLst>
      <p:ext uri="{BB962C8B-B14F-4D97-AF65-F5344CB8AC3E}">
        <p14:creationId xmlns:p14="http://schemas.microsoft.com/office/powerpoint/2010/main" val="1925282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Contextual information about the author is intentionally held back</a:t>
            </a:r>
            <a:r>
              <a:rPr lang="en-US" baseline="0" dirty="0" smtClean="0"/>
              <a:t> until this point, so as not to ‘disrupt’ potential responses that would otherwise have been influenced by context.</a:t>
            </a:r>
            <a:endParaRPr lang="en-US" dirty="0"/>
          </a:p>
        </p:txBody>
      </p:sp>
      <p:sp>
        <p:nvSpPr>
          <p:cNvPr id="4" name="Slide Number Placeholder 3"/>
          <p:cNvSpPr>
            <a:spLocks noGrp="1"/>
          </p:cNvSpPr>
          <p:nvPr>
            <p:ph type="sldNum" sz="quarter" idx="10"/>
          </p:nvPr>
        </p:nvSpPr>
        <p:spPr/>
        <p:txBody>
          <a:bodyPr/>
          <a:lstStyle/>
          <a:p>
            <a:fld id="{A71ADF73-FC18-FE42-A355-8DA4010CCE15}" type="slidenum">
              <a:rPr lang="en-US" smtClean="0"/>
              <a:t>19</a:t>
            </a:fld>
            <a:endParaRPr lang="en-US"/>
          </a:p>
        </p:txBody>
      </p:sp>
    </p:spTree>
    <p:extLst>
      <p:ext uri="{BB962C8B-B14F-4D97-AF65-F5344CB8AC3E}">
        <p14:creationId xmlns:p14="http://schemas.microsoft.com/office/powerpoint/2010/main" val="667182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ACD42B-C7A2-284C-BABC-80D462BD00B9}" type="datetimeFigureOut">
              <a:rPr lang="en-US" smtClean="0"/>
              <a:t>9/13/2017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B2B246-6E81-784B-A2CD-6A9AAAA84850}" type="slidenum">
              <a:rPr lang="en-US" smtClean="0"/>
              <a:t>‹#›</a:t>
            </a:fld>
            <a:endParaRPr lang="en-US"/>
          </a:p>
        </p:txBody>
      </p:sp>
    </p:spTree>
    <p:extLst>
      <p:ext uri="{BB962C8B-B14F-4D97-AF65-F5344CB8AC3E}">
        <p14:creationId xmlns:p14="http://schemas.microsoft.com/office/powerpoint/2010/main" val="520081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ACD42B-C7A2-284C-BABC-80D462BD00B9}" type="datetimeFigureOut">
              <a:rPr lang="en-US" smtClean="0"/>
              <a:t>9/13/2017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B2B246-6E81-784B-A2CD-6A9AAAA84850}" type="slidenum">
              <a:rPr lang="en-US" smtClean="0"/>
              <a:t>‹#›</a:t>
            </a:fld>
            <a:endParaRPr lang="en-US"/>
          </a:p>
        </p:txBody>
      </p:sp>
    </p:spTree>
    <p:extLst>
      <p:ext uri="{BB962C8B-B14F-4D97-AF65-F5344CB8AC3E}">
        <p14:creationId xmlns:p14="http://schemas.microsoft.com/office/powerpoint/2010/main" val="1089771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ACD42B-C7A2-284C-BABC-80D462BD00B9}" type="datetimeFigureOut">
              <a:rPr lang="en-US" smtClean="0"/>
              <a:t>9/13/2017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B2B246-6E81-784B-A2CD-6A9AAAA84850}" type="slidenum">
              <a:rPr lang="en-US" smtClean="0"/>
              <a:t>‹#›</a:t>
            </a:fld>
            <a:endParaRPr lang="en-US"/>
          </a:p>
        </p:txBody>
      </p:sp>
    </p:spTree>
    <p:extLst>
      <p:ext uri="{BB962C8B-B14F-4D97-AF65-F5344CB8AC3E}">
        <p14:creationId xmlns:p14="http://schemas.microsoft.com/office/powerpoint/2010/main" val="2049327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ACD42B-C7A2-284C-BABC-80D462BD00B9}" type="datetimeFigureOut">
              <a:rPr lang="en-US" smtClean="0"/>
              <a:t>9/13/2017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B2B246-6E81-784B-A2CD-6A9AAAA84850}" type="slidenum">
              <a:rPr lang="en-US" smtClean="0"/>
              <a:t>‹#›</a:t>
            </a:fld>
            <a:endParaRPr lang="en-US"/>
          </a:p>
        </p:txBody>
      </p:sp>
    </p:spTree>
    <p:extLst>
      <p:ext uri="{BB962C8B-B14F-4D97-AF65-F5344CB8AC3E}">
        <p14:creationId xmlns:p14="http://schemas.microsoft.com/office/powerpoint/2010/main" val="1709536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ACD42B-C7A2-284C-BABC-80D462BD00B9}" type="datetimeFigureOut">
              <a:rPr lang="en-US" smtClean="0"/>
              <a:t>9/13/2017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B2B246-6E81-784B-A2CD-6A9AAAA84850}" type="slidenum">
              <a:rPr lang="en-US" smtClean="0"/>
              <a:t>‹#›</a:t>
            </a:fld>
            <a:endParaRPr lang="en-US"/>
          </a:p>
        </p:txBody>
      </p:sp>
    </p:spTree>
    <p:extLst>
      <p:ext uri="{BB962C8B-B14F-4D97-AF65-F5344CB8AC3E}">
        <p14:creationId xmlns:p14="http://schemas.microsoft.com/office/powerpoint/2010/main" val="1001049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ACD42B-C7A2-284C-BABC-80D462BD00B9}" type="datetimeFigureOut">
              <a:rPr lang="en-US" smtClean="0"/>
              <a:t>9/13/2017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B2B246-6E81-784B-A2CD-6A9AAAA84850}" type="slidenum">
              <a:rPr lang="en-US" smtClean="0"/>
              <a:t>‹#›</a:t>
            </a:fld>
            <a:endParaRPr lang="en-US"/>
          </a:p>
        </p:txBody>
      </p:sp>
    </p:spTree>
    <p:extLst>
      <p:ext uri="{BB962C8B-B14F-4D97-AF65-F5344CB8AC3E}">
        <p14:creationId xmlns:p14="http://schemas.microsoft.com/office/powerpoint/2010/main" val="1245148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ACD42B-C7A2-284C-BABC-80D462BD00B9}" type="datetimeFigureOut">
              <a:rPr lang="en-US" smtClean="0"/>
              <a:t>9/13/2017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B2B246-6E81-784B-A2CD-6A9AAAA84850}" type="slidenum">
              <a:rPr lang="en-US" smtClean="0"/>
              <a:t>‹#›</a:t>
            </a:fld>
            <a:endParaRPr lang="en-US"/>
          </a:p>
        </p:txBody>
      </p:sp>
    </p:spTree>
    <p:extLst>
      <p:ext uri="{BB962C8B-B14F-4D97-AF65-F5344CB8AC3E}">
        <p14:creationId xmlns:p14="http://schemas.microsoft.com/office/powerpoint/2010/main" val="2125561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ACD42B-C7A2-284C-BABC-80D462BD00B9}" type="datetimeFigureOut">
              <a:rPr lang="en-US" smtClean="0"/>
              <a:t>9/13/2017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B2B246-6E81-784B-A2CD-6A9AAAA84850}" type="slidenum">
              <a:rPr lang="en-US" smtClean="0"/>
              <a:t>‹#›</a:t>
            </a:fld>
            <a:endParaRPr lang="en-US"/>
          </a:p>
        </p:txBody>
      </p:sp>
    </p:spTree>
    <p:extLst>
      <p:ext uri="{BB962C8B-B14F-4D97-AF65-F5344CB8AC3E}">
        <p14:creationId xmlns:p14="http://schemas.microsoft.com/office/powerpoint/2010/main" val="1697601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ACD42B-C7A2-284C-BABC-80D462BD00B9}" type="datetimeFigureOut">
              <a:rPr lang="en-US" smtClean="0"/>
              <a:t>9/13/2017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B2B246-6E81-784B-A2CD-6A9AAAA84850}" type="slidenum">
              <a:rPr lang="en-US" smtClean="0"/>
              <a:t>‹#›</a:t>
            </a:fld>
            <a:endParaRPr lang="en-US"/>
          </a:p>
        </p:txBody>
      </p:sp>
    </p:spTree>
    <p:extLst>
      <p:ext uri="{BB962C8B-B14F-4D97-AF65-F5344CB8AC3E}">
        <p14:creationId xmlns:p14="http://schemas.microsoft.com/office/powerpoint/2010/main" val="120760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ACD42B-C7A2-284C-BABC-80D462BD00B9}" type="datetimeFigureOut">
              <a:rPr lang="en-US" smtClean="0"/>
              <a:t>9/13/2017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B2B246-6E81-784B-A2CD-6A9AAAA84850}" type="slidenum">
              <a:rPr lang="en-US" smtClean="0"/>
              <a:t>‹#›</a:t>
            </a:fld>
            <a:endParaRPr lang="en-US"/>
          </a:p>
        </p:txBody>
      </p:sp>
    </p:spTree>
    <p:extLst>
      <p:ext uri="{BB962C8B-B14F-4D97-AF65-F5344CB8AC3E}">
        <p14:creationId xmlns:p14="http://schemas.microsoft.com/office/powerpoint/2010/main" val="249559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ACD42B-C7A2-284C-BABC-80D462BD00B9}" type="datetimeFigureOut">
              <a:rPr lang="en-US" smtClean="0"/>
              <a:t>9/13/2017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B2B246-6E81-784B-A2CD-6A9AAAA84850}" type="slidenum">
              <a:rPr lang="en-US" smtClean="0"/>
              <a:t>‹#›</a:t>
            </a:fld>
            <a:endParaRPr lang="en-US"/>
          </a:p>
        </p:txBody>
      </p:sp>
    </p:spTree>
    <p:extLst>
      <p:ext uri="{BB962C8B-B14F-4D97-AF65-F5344CB8AC3E}">
        <p14:creationId xmlns:p14="http://schemas.microsoft.com/office/powerpoint/2010/main" val="309878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ACD42B-C7A2-284C-BABC-80D462BD00B9}" type="datetimeFigureOut">
              <a:rPr lang="en-US" smtClean="0"/>
              <a:t>9/13/2017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B2B246-6E81-784B-A2CD-6A9AAAA84850}" type="slidenum">
              <a:rPr lang="en-US" smtClean="0"/>
              <a:t>‹#›</a:t>
            </a:fld>
            <a:endParaRPr lang="en-US"/>
          </a:p>
        </p:txBody>
      </p:sp>
    </p:spTree>
    <p:extLst>
      <p:ext uri="{BB962C8B-B14F-4D97-AF65-F5344CB8AC3E}">
        <p14:creationId xmlns:p14="http://schemas.microsoft.com/office/powerpoint/2010/main" val="739582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1790" y="504886"/>
            <a:ext cx="4768208" cy="4524315"/>
          </a:xfrm>
          <a:prstGeom prst="rect">
            <a:avLst/>
          </a:prstGeom>
          <a:noFill/>
        </p:spPr>
        <p:txBody>
          <a:bodyPr wrap="square" rtlCol="0">
            <a:spAutoFit/>
          </a:bodyPr>
          <a:lstStyle/>
          <a:p>
            <a:r>
              <a:rPr lang="en-US" sz="3200" dirty="0" smtClean="0">
                <a:latin typeface="Arial" charset="0"/>
                <a:ea typeface="Arial" charset="0"/>
                <a:cs typeface="Arial" charset="0"/>
              </a:rPr>
              <a:t>You are a solider about to enter a tunnel, under a battlefield. </a:t>
            </a:r>
          </a:p>
          <a:p>
            <a:endParaRPr lang="en-US" sz="3200" dirty="0">
              <a:latin typeface="Arial" charset="0"/>
              <a:ea typeface="Arial" charset="0"/>
              <a:cs typeface="Arial" charset="0"/>
            </a:endParaRPr>
          </a:p>
          <a:p>
            <a:r>
              <a:rPr lang="en-US" sz="3200" dirty="0" smtClean="0">
                <a:latin typeface="Arial" charset="0"/>
                <a:ea typeface="Arial" charset="0"/>
                <a:cs typeface="Arial" charset="0"/>
              </a:rPr>
              <a:t>What kind of things do you expect to see? </a:t>
            </a:r>
          </a:p>
          <a:p>
            <a:endParaRPr lang="en-US" sz="3200" dirty="0">
              <a:latin typeface="Arial" charset="0"/>
              <a:ea typeface="Arial" charset="0"/>
              <a:cs typeface="Arial" charset="0"/>
            </a:endParaRPr>
          </a:p>
          <a:p>
            <a:r>
              <a:rPr lang="en-US" sz="3200" dirty="0" smtClean="0">
                <a:latin typeface="Arial" charset="0"/>
                <a:ea typeface="Arial" charset="0"/>
                <a:cs typeface="Arial" charset="0"/>
              </a:rPr>
              <a:t>What thoughts and feelings might you have?</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298719" y="677607"/>
            <a:ext cx="6605486" cy="4351594"/>
          </a:xfrm>
          <a:prstGeom prst="rect">
            <a:avLst/>
          </a:prstGeom>
        </p:spPr>
      </p:pic>
    </p:spTree>
    <p:extLst>
      <p:ext uri="{BB962C8B-B14F-4D97-AF65-F5344CB8AC3E}">
        <p14:creationId xmlns:p14="http://schemas.microsoft.com/office/powerpoint/2010/main" val="916738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49936" y="180952"/>
            <a:ext cx="12387072" cy="6863417"/>
            <a:chOff x="249936" y="180952"/>
            <a:chExt cx="12387072" cy="6863417"/>
          </a:xfrm>
        </p:grpSpPr>
        <p:sp>
          <p:nvSpPr>
            <p:cNvPr id="3" name="Rectangle 2"/>
            <p:cNvSpPr/>
            <p:nvPr/>
          </p:nvSpPr>
          <p:spPr>
            <a:xfrm>
              <a:off x="249936" y="180952"/>
              <a:ext cx="11545824" cy="6863417"/>
            </a:xfrm>
            <a:prstGeom prst="rect">
              <a:avLst/>
            </a:prstGeom>
          </p:spPr>
          <p:txBody>
            <a:bodyPr wrap="square" numCol="1">
              <a:spAutoFit/>
            </a:bodyPr>
            <a:lstStyle/>
            <a:p>
              <a:pPr fontAlgn="base"/>
              <a:r>
                <a:rPr lang="en-US" sz="2000" b="1" dirty="0" smtClean="0">
                  <a:latin typeface="Helvetica" charset="0"/>
                  <a:ea typeface="Helvetica" charset="0"/>
                  <a:cs typeface="Helvetica" charset="0"/>
                </a:rPr>
                <a:t>The Rear-Guard</a:t>
              </a:r>
            </a:p>
            <a:p>
              <a:pPr fontAlgn="base"/>
              <a:endParaRPr lang="en-US" sz="2000" dirty="0" smtClean="0">
                <a:latin typeface="Helvetica" charset="0"/>
                <a:ea typeface="Helvetica" charset="0"/>
                <a:cs typeface="Helvetica" charset="0"/>
              </a:endParaRPr>
            </a:p>
            <a:p>
              <a:pPr fontAlgn="base"/>
              <a:r>
                <a:rPr lang="en-US" sz="2000" dirty="0" smtClean="0">
                  <a:latin typeface="Helvetica" charset="0"/>
                  <a:ea typeface="Helvetica" charset="0"/>
                  <a:cs typeface="Helvetica" charset="0"/>
                </a:rPr>
                <a:t>Groping </a:t>
              </a:r>
              <a:r>
                <a:rPr lang="en-US" sz="2000" dirty="0">
                  <a:latin typeface="Helvetica" charset="0"/>
                  <a:ea typeface="Helvetica" charset="0"/>
                  <a:cs typeface="Helvetica" charset="0"/>
                </a:rPr>
                <a:t>along the tunnel, step by step,</a:t>
              </a:r>
              <a:br>
                <a:rPr lang="en-US" sz="2000" dirty="0">
                  <a:latin typeface="Helvetica" charset="0"/>
                  <a:ea typeface="Helvetica" charset="0"/>
                  <a:cs typeface="Helvetica" charset="0"/>
                </a:rPr>
              </a:br>
              <a:r>
                <a:rPr lang="en-US" sz="2000" dirty="0" smtClean="0">
                  <a:latin typeface="Helvetica" charset="0"/>
                  <a:ea typeface="Helvetica" charset="0"/>
                  <a:cs typeface="Helvetica" charset="0"/>
                </a:rPr>
                <a:t>He </a:t>
              </a:r>
              <a:r>
                <a:rPr lang="en-US" sz="2000" dirty="0">
                  <a:latin typeface="Helvetica" charset="0"/>
                  <a:ea typeface="Helvetica" charset="0"/>
                  <a:cs typeface="Helvetica" charset="0"/>
                </a:rPr>
                <a:t>winked his prying torch with patching glare</a:t>
              </a:r>
              <a:br>
                <a:rPr lang="en-US" sz="2000" dirty="0">
                  <a:latin typeface="Helvetica" charset="0"/>
                  <a:ea typeface="Helvetica" charset="0"/>
                  <a:cs typeface="Helvetica" charset="0"/>
                </a:rPr>
              </a:br>
              <a:r>
                <a:rPr lang="en-US" sz="2000" dirty="0" smtClean="0">
                  <a:latin typeface="Helvetica" charset="0"/>
                  <a:ea typeface="Helvetica" charset="0"/>
                  <a:cs typeface="Helvetica" charset="0"/>
                </a:rPr>
                <a:t>From </a:t>
              </a:r>
              <a:r>
                <a:rPr lang="en-US" sz="2000" dirty="0">
                  <a:latin typeface="Helvetica" charset="0"/>
                  <a:ea typeface="Helvetica" charset="0"/>
                  <a:cs typeface="Helvetica" charset="0"/>
                </a:rPr>
                <a:t>side to side, and sniffed the unwholesome air.</a:t>
              </a:r>
              <a:br>
                <a:rPr lang="en-US" sz="2000" dirty="0">
                  <a:latin typeface="Helvetica" charset="0"/>
                  <a:ea typeface="Helvetica" charset="0"/>
                  <a:cs typeface="Helvetica" charset="0"/>
                </a:rPr>
              </a:br>
              <a:r>
                <a:rPr lang="en-US" sz="2000" dirty="0" smtClean="0">
                  <a:latin typeface="Helvetica" charset="0"/>
                  <a:ea typeface="Helvetica" charset="0"/>
                  <a:cs typeface="Helvetica" charset="0"/>
                </a:rPr>
                <a:t>Tins</a:t>
              </a:r>
              <a:r>
                <a:rPr lang="en-US" sz="2000" dirty="0">
                  <a:latin typeface="Helvetica" charset="0"/>
                  <a:ea typeface="Helvetica" charset="0"/>
                  <a:cs typeface="Helvetica" charset="0"/>
                </a:rPr>
                <a:t>, boxes, bottles, shapes and too vague to know; </a:t>
              </a:r>
              <a:br>
                <a:rPr lang="en-US" sz="2000" dirty="0">
                  <a:latin typeface="Helvetica" charset="0"/>
                  <a:ea typeface="Helvetica" charset="0"/>
                  <a:cs typeface="Helvetica" charset="0"/>
                </a:rPr>
              </a:br>
              <a:r>
                <a:rPr lang="en-US" sz="2000" dirty="0" smtClean="0">
                  <a:latin typeface="Helvetica" charset="0"/>
                  <a:ea typeface="Helvetica" charset="0"/>
                  <a:cs typeface="Helvetica" charset="0"/>
                </a:rPr>
                <a:t>A </a:t>
              </a:r>
              <a:r>
                <a:rPr lang="en-US" sz="2000" dirty="0">
                  <a:latin typeface="Helvetica" charset="0"/>
                  <a:ea typeface="Helvetica" charset="0"/>
                  <a:cs typeface="Helvetica" charset="0"/>
                </a:rPr>
                <a:t>mirror smashed, the mattress from a bed;</a:t>
              </a:r>
              <a:br>
                <a:rPr lang="en-US" sz="2000" dirty="0">
                  <a:latin typeface="Helvetica" charset="0"/>
                  <a:ea typeface="Helvetica" charset="0"/>
                  <a:cs typeface="Helvetica" charset="0"/>
                </a:rPr>
              </a:br>
              <a:r>
                <a:rPr lang="en-US" sz="2000" dirty="0" smtClean="0">
                  <a:latin typeface="Helvetica" charset="0"/>
                  <a:ea typeface="Helvetica" charset="0"/>
                  <a:cs typeface="Helvetica" charset="0"/>
                </a:rPr>
                <a:t>And </a:t>
              </a:r>
              <a:r>
                <a:rPr lang="en-US" sz="2000" dirty="0">
                  <a:latin typeface="Helvetica" charset="0"/>
                  <a:ea typeface="Helvetica" charset="0"/>
                  <a:cs typeface="Helvetica" charset="0"/>
                </a:rPr>
                <a:t>he, exploring fifty feet below</a:t>
              </a:r>
              <a:br>
                <a:rPr lang="en-US" sz="2000" dirty="0">
                  <a:latin typeface="Helvetica" charset="0"/>
                  <a:ea typeface="Helvetica" charset="0"/>
                  <a:cs typeface="Helvetica" charset="0"/>
                </a:rPr>
              </a:br>
              <a:r>
                <a:rPr lang="en-US" sz="2000" dirty="0" smtClean="0">
                  <a:latin typeface="Helvetica" charset="0"/>
                  <a:ea typeface="Helvetica" charset="0"/>
                  <a:cs typeface="Helvetica" charset="0"/>
                </a:rPr>
                <a:t>The </a:t>
              </a:r>
              <a:r>
                <a:rPr lang="en-US" sz="2000" dirty="0">
                  <a:latin typeface="Helvetica" charset="0"/>
                  <a:ea typeface="Helvetica" charset="0"/>
                  <a:cs typeface="Helvetica" charset="0"/>
                </a:rPr>
                <a:t>rosy gloom of battle overhead.</a:t>
              </a:r>
              <a:br>
                <a:rPr lang="en-US" sz="2000" dirty="0">
                  <a:latin typeface="Helvetica" charset="0"/>
                  <a:ea typeface="Helvetica" charset="0"/>
                  <a:cs typeface="Helvetica" charset="0"/>
                </a:rPr>
              </a:br>
              <a:endParaRPr lang="en-US" sz="2000" dirty="0">
                <a:latin typeface="Helvetica" charset="0"/>
                <a:ea typeface="Helvetica" charset="0"/>
                <a:cs typeface="Helvetica" charset="0"/>
              </a:endParaRPr>
            </a:p>
            <a:p>
              <a:pPr fontAlgn="base"/>
              <a:r>
                <a:rPr lang="en-US" sz="2000" dirty="0" smtClean="0">
                  <a:latin typeface="Helvetica" charset="0"/>
                  <a:ea typeface="Helvetica" charset="0"/>
                  <a:cs typeface="Helvetica" charset="0"/>
                </a:rPr>
                <a:t>Tripping</a:t>
              </a:r>
              <a:r>
                <a:rPr lang="en-US" sz="2000" dirty="0">
                  <a:latin typeface="Helvetica" charset="0"/>
                  <a:ea typeface="Helvetica" charset="0"/>
                  <a:cs typeface="Helvetica" charset="0"/>
                </a:rPr>
                <a:t>, he grabbed the wall; saw someone lie</a:t>
              </a:r>
              <a:br>
                <a:rPr lang="en-US" sz="2000" dirty="0">
                  <a:latin typeface="Helvetica" charset="0"/>
                  <a:ea typeface="Helvetica" charset="0"/>
                  <a:cs typeface="Helvetica" charset="0"/>
                </a:rPr>
              </a:br>
              <a:r>
                <a:rPr lang="en-US" sz="2000" dirty="0" smtClean="0">
                  <a:latin typeface="Helvetica" charset="0"/>
                  <a:ea typeface="Helvetica" charset="0"/>
                  <a:cs typeface="Helvetica" charset="0"/>
                </a:rPr>
                <a:t>Humped </a:t>
              </a:r>
              <a:r>
                <a:rPr lang="en-US" sz="2000" dirty="0">
                  <a:latin typeface="Helvetica" charset="0"/>
                  <a:ea typeface="Helvetica" charset="0"/>
                  <a:cs typeface="Helvetica" charset="0"/>
                </a:rPr>
                <a:t>at his feet, half-hidden by a rug</a:t>
              </a:r>
              <a:r>
                <a:rPr lang="en-US" sz="2000" dirty="0" smtClean="0">
                  <a:latin typeface="Helvetica" charset="0"/>
                  <a:ea typeface="Helvetica" charset="0"/>
                  <a:cs typeface="Helvetica" charset="0"/>
                </a:rPr>
                <a:t>.</a:t>
              </a:r>
              <a:endParaRPr lang="en-US" sz="2000" dirty="0">
                <a:latin typeface="Helvetica" charset="0"/>
                <a:ea typeface="Helvetica" charset="0"/>
                <a:cs typeface="Helvetica" charset="0"/>
              </a:endParaRPr>
            </a:p>
            <a:p>
              <a:pPr fontAlgn="base"/>
              <a:r>
                <a:rPr lang="en-US" sz="2000" dirty="0">
                  <a:latin typeface="Helvetica" charset="0"/>
                  <a:ea typeface="Helvetica" charset="0"/>
                  <a:cs typeface="Helvetica" charset="0"/>
                </a:rPr>
                <a:t>And stooped to give the sleeper’s arm a tug.</a:t>
              </a:r>
              <a:br>
                <a:rPr lang="en-US" sz="2000" dirty="0">
                  <a:latin typeface="Helvetica" charset="0"/>
                  <a:ea typeface="Helvetica" charset="0"/>
                  <a:cs typeface="Helvetica" charset="0"/>
                </a:rPr>
              </a:br>
              <a:r>
                <a:rPr lang="en-US" sz="2000" dirty="0" smtClean="0">
                  <a:latin typeface="Helvetica" charset="0"/>
                  <a:ea typeface="Helvetica" charset="0"/>
                  <a:cs typeface="Helvetica" charset="0"/>
                </a:rPr>
                <a:t>“</a:t>
              </a:r>
              <a:r>
                <a:rPr lang="en-US" sz="2000" dirty="0">
                  <a:latin typeface="Helvetica" charset="0"/>
                  <a:ea typeface="Helvetica" charset="0"/>
                  <a:cs typeface="Helvetica" charset="0"/>
                </a:rPr>
                <a:t>I’m looking for headquarters.” No reply.</a:t>
              </a:r>
              <a:br>
                <a:rPr lang="en-US" sz="2000" dirty="0">
                  <a:latin typeface="Helvetica" charset="0"/>
                  <a:ea typeface="Helvetica" charset="0"/>
                  <a:cs typeface="Helvetica" charset="0"/>
                </a:rPr>
              </a:br>
              <a:r>
                <a:rPr lang="en-US" sz="2000" dirty="0" smtClean="0">
                  <a:latin typeface="Helvetica" charset="0"/>
                  <a:ea typeface="Helvetica" charset="0"/>
                  <a:cs typeface="Helvetica" charset="0"/>
                </a:rPr>
                <a:t>“</a:t>
              </a:r>
              <a:r>
                <a:rPr lang="en-US" sz="2000" dirty="0">
                  <a:latin typeface="Helvetica" charset="0"/>
                  <a:ea typeface="Helvetica" charset="0"/>
                  <a:cs typeface="Helvetica" charset="0"/>
                </a:rPr>
                <a:t>God blast your neck!” (For days he’d had no sleep.)</a:t>
              </a:r>
              <a:br>
                <a:rPr lang="en-US" sz="2000" dirty="0">
                  <a:latin typeface="Helvetica" charset="0"/>
                  <a:ea typeface="Helvetica" charset="0"/>
                  <a:cs typeface="Helvetica" charset="0"/>
                </a:rPr>
              </a:br>
              <a:r>
                <a:rPr lang="en-US" sz="2000" dirty="0" smtClean="0">
                  <a:latin typeface="Helvetica" charset="0"/>
                  <a:ea typeface="Helvetica" charset="0"/>
                  <a:cs typeface="Helvetica" charset="0"/>
                </a:rPr>
                <a:t>“</a:t>
              </a:r>
              <a:r>
                <a:rPr lang="en-US" sz="2000" dirty="0">
                  <a:latin typeface="Helvetica" charset="0"/>
                  <a:ea typeface="Helvetica" charset="0"/>
                  <a:cs typeface="Helvetica" charset="0"/>
                </a:rPr>
                <a:t>Get up and guide me through this stinking place.”</a:t>
              </a:r>
              <a:br>
                <a:rPr lang="en-US" sz="2000" dirty="0">
                  <a:latin typeface="Helvetica" charset="0"/>
                  <a:ea typeface="Helvetica" charset="0"/>
                  <a:cs typeface="Helvetica" charset="0"/>
                </a:rPr>
              </a:br>
              <a:r>
                <a:rPr lang="en-US" sz="2000" dirty="0" smtClean="0">
                  <a:latin typeface="Helvetica" charset="0"/>
                  <a:ea typeface="Helvetica" charset="0"/>
                  <a:cs typeface="Helvetica" charset="0"/>
                </a:rPr>
                <a:t>Savage</a:t>
              </a:r>
              <a:r>
                <a:rPr lang="en-US" sz="2000" dirty="0">
                  <a:latin typeface="Helvetica" charset="0"/>
                  <a:ea typeface="Helvetica" charset="0"/>
                  <a:cs typeface="Helvetica" charset="0"/>
                </a:rPr>
                <a:t>, he kicked a soft, </a:t>
              </a:r>
              <a:r>
                <a:rPr lang="en-US" sz="2000" dirty="0" err="1">
                  <a:latin typeface="Helvetica" charset="0"/>
                  <a:ea typeface="Helvetica" charset="0"/>
                  <a:cs typeface="Helvetica" charset="0"/>
                </a:rPr>
                <a:t>unanswering</a:t>
              </a:r>
              <a:r>
                <a:rPr lang="en-US" sz="2000" dirty="0">
                  <a:latin typeface="Helvetica" charset="0"/>
                  <a:ea typeface="Helvetica" charset="0"/>
                  <a:cs typeface="Helvetica" charset="0"/>
                </a:rPr>
                <a:t> heap,</a:t>
              </a:r>
              <a:br>
                <a:rPr lang="en-US" sz="2000" dirty="0">
                  <a:latin typeface="Helvetica" charset="0"/>
                  <a:ea typeface="Helvetica" charset="0"/>
                  <a:cs typeface="Helvetica" charset="0"/>
                </a:rPr>
              </a:br>
              <a:r>
                <a:rPr lang="en-US" sz="2000" dirty="0" smtClean="0">
                  <a:latin typeface="Helvetica" charset="0"/>
                  <a:ea typeface="Helvetica" charset="0"/>
                  <a:cs typeface="Helvetica" charset="0"/>
                </a:rPr>
                <a:t>And </a:t>
              </a:r>
              <a:r>
                <a:rPr lang="en-US" sz="2000" dirty="0">
                  <a:latin typeface="Helvetica" charset="0"/>
                  <a:ea typeface="Helvetica" charset="0"/>
                  <a:cs typeface="Helvetica" charset="0"/>
                </a:rPr>
                <a:t>flashed his beam across the livid face</a:t>
              </a:r>
              <a:br>
                <a:rPr lang="en-US" sz="2000" dirty="0">
                  <a:latin typeface="Helvetica" charset="0"/>
                  <a:ea typeface="Helvetica" charset="0"/>
                  <a:cs typeface="Helvetica" charset="0"/>
                </a:rPr>
              </a:br>
              <a:r>
                <a:rPr lang="en-US" sz="2000" dirty="0" smtClean="0">
                  <a:latin typeface="Helvetica" charset="0"/>
                  <a:ea typeface="Helvetica" charset="0"/>
                  <a:cs typeface="Helvetica" charset="0"/>
                </a:rPr>
                <a:t>Terribly </a:t>
              </a:r>
              <a:r>
                <a:rPr lang="en-US" sz="2000" dirty="0">
                  <a:latin typeface="Helvetica" charset="0"/>
                  <a:ea typeface="Helvetica" charset="0"/>
                  <a:cs typeface="Helvetica" charset="0"/>
                </a:rPr>
                <a:t>glaring up, whose eyes yet wore</a:t>
              </a:r>
              <a:br>
                <a:rPr lang="en-US" sz="2000" dirty="0">
                  <a:latin typeface="Helvetica" charset="0"/>
                  <a:ea typeface="Helvetica" charset="0"/>
                  <a:cs typeface="Helvetica" charset="0"/>
                </a:rPr>
              </a:br>
              <a:r>
                <a:rPr lang="en-US" sz="2000" dirty="0" smtClean="0">
                  <a:latin typeface="Helvetica" charset="0"/>
                  <a:ea typeface="Helvetica" charset="0"/>
                  <a:cs typeface="Helvetica" charset="0"/>
                </a:rPr>
                <a:t>Agony </a:t>
              </a:r>
              <a:r>
                <a:rPr lang="en-US" sz="2000" dirty="0">
                  <a:latin typeface="Helvetica" charset="0"/>
                  <a:ea typeface="Helvetica" charset="0"/>
                  <a:cs typeface="Helvetica" charset="0"/>
                </a:rPr>
                <a:t>dying hard of ten days before;</a:t>
              </a:r>
              <a:br>
                <a:rPr lang="en-US" sz="2000" dirty="0">
                  <a:latin typeface="Helvetica" charset="0"/>
                  <a:ea typeface="Helvetica" charset="0"/>
                  <a:cs typeface="Helvetica" charset="0"/>
                </a:rPr>
              </a:br>
              <a:r>
                <a:rPr lang="en-US" sz="2000" dirty="0" smtClean="0">
                  <a:latin typeface="Helvetica" charset="0"/>
                  <a:ea typeface="Helvetica" charset="0"/>
                  <a:cs typeface="Helvetica" charset="0"/>
                </a:rPr>
                <a:t>And </a:t>
              </a:r>
              <a:r>
                <a:rPr lang="en-US" sz="2000" dirty="0">
                  <a:latin typeface="Helvetica" charset="0"/>
                  <a:ea typeface="Helvetica" charset="0"/>
                  <a:cs typeface="Helvetica" charset="0"/>
                </a:rPr>
                <a:t>fists of fingers clutched a blackening wound.</a:t>
              </a:r>
              <a:br>
                <a:rPr lang="en-US" sz="2000" dirty="0">
                  <a:latin typeface="Helvetica" charset="0"/>
                  <a:ea typeface="Helvetica" charset="0"/>
                  <a:cs typeface="Helvetica" charset="0"/>
                </a:rPr>
              </a:br>
              <a:endParaRPr lang="en-US" sz="2000" dirty="0">
                <a:latin typeface="Helvetica" charset="0"/>
                <a:ea typeface="Helvetica" charset="0"/>
                <a:cs typeface="Helvetica" charset="0"/>
              </a:endParaRPr>
            </a:p>
          </p:txBody>
        </p:sp>
        <p:sp>
          <p:nvSpPr>
            <p:cNvPr id="4" name="Rectangle 3"/>
            <p:cNvSpPr/>
            <p:nvPr/>
          </p:nvSpPr>
          <p:spPr>
            <a:xfrm>
              <a:off x="6541008" y="711304"/>
              <a:ext cx="6096000" cy="3170099"/>
            </a:xfrm>
            <a:prstGeom prst="rect">
              <a:avLst/>
            </a:prstGeom>
          </p:spPr>
          <p:txBody>
            <a:bodyPr>
              <a:spAutoFit/>
            </a:bodyPr>
            <a:lstStyle/>
            <a:p>
              <a:pPr fontAlgn="base"/>
              <a:r>
                <a:rPr lang="en-US" sz="2000" dirty="0">
                  <a:latin typeface="Helvetica" charset="0"/>
                  <a:ea typeface="Helvetica" charset="0"/>
                  <a:cs typeface="Helvetica" charset="0"/>
                </a:rPr>
                <a:t>Alone he staggered on until he found</a:t>
              </a:r>
              <a:br>
                <a:rPr lang="en-US" sz="2000" dirty="0">
                  <a:latin typeface="Helvetica" charset="0"/>
                  <a:ea typeface="Helvetica" charset="0"/>
                  <a:cs typeface="Helvetica" charset="0"/>
                </a:rPr>
              </a:br>
              <a:r>
                <a:rPr lang="en-US" sz="2000" dirty="0">
                  <a:latin typeface="Helvetica" charset="0"/>
                  <a:ea typeface="Helvetica" charset="0"/>
                  <a:cs typeface="Helvetica" charset="0"/>
                </a:rPr>
                <a:t>Dawn's ghost that filtered down a shafted stair</a:t>
              </a:r>
              <a:br>
                <a:rPr lang="en-US" sz="2000" dirty="0">
                  <a:latin typeface="Helvetica" charset="0"/>
                  <a:ea typeface="Helvetica" charset="0"/>
                  <a:cs typeface="Helvetica" charset="0"/>
                </a:rPr>
              </a:br>
              <a:r>
                <a:rPr lang="en-US" sz="2000" dirty="0">
                  <a:latin typeface="Helvetica" charset="0"/>
                  <a:ea typeface="Helvetica" charset="0"/>
                  <a:cs typeface="Helvetica" charset="0"/>
                </a:rPr>
                <a:t>To the dazed, muttering creatures underground</a:t>
              </a:r>
              <a:br>
                <a:rPr lang="en-US" sz="2000" dirty="0">
                  <a:latin typeface="Helvetica" charset="0"/>
                  <a:ea typeface="Helvetica" charset="0"/>
                  <a:cs typeface="Helvetica" charset="0"/>
                </a:rPr>
              </a:br>
              <a:r>
                <a:rPr lang="en-US" sz="2000" dirty="0">
                  <a:latin typeface="Helvetica" charset="0"/>
                  <a:ea typeface="Helvetica" charset="0"/>
                  <a:cs typeface="Helvetica" charset="0"/>
                </a:rPr>
                <a:t>Who hear the boom of shells in muffled sound.</a:t>
              </a:r>
              <a:br>
                <a:rPr lang="en-US" sz="2000" dirty="0">
                  <a:latin typeface="Helvetica" charset="0"/>
                  <a:ea typeface="Helvetica" charset="0"/>
                  <a:cs typeface="Helvetica" charset="0"/>
                </a:rPr>
              </a:br>
              <a:r>
                <a:rPr lang="en-US" sz="2000" dirty="0">
                  <a:latin typeface="Helvetica" charset="0"/>
                  <a:ea typeface="Helvetica" charset="0"/>
                  <a:cs typeface="Helvetica" charset="0"/>
                </a:rPr>
                <a:t>At last, with sweat and horror in his hair,</a:t>
              </a:r>
              <a:br>
                <a:rPr lang="en-US" sz="2000" dirty="0">
                  <a:latin typeface="Helvetica" charset="0"/>
                  <a:ea typeface="Helvetica" charset="0"/>
                  <a:cs typeface="Helvetica" charset="0"/>
                </a:rPr>
              </a:br>
              <a:r>
                <a:rPr lang="en-US" sz="2000" dirty="0">
                  <a:latin typeface="Helvetica" charset="0"/>
                  <a:ea typeface="Helvetica" charset="0"/>
                  <a:cs typeface="Helvetica" charset="0"/>
                </a:rPr>
                <a:t>He climbed through darkness to the twilight air,</a:t>
              </a:r>
              <a:br>
                <a:rPr lang="en-US" sz="2000" dirty="0">
                  <a:latin typeface="Helvetica" charset="0"/>
                  <a:ea typeface="Helvetica" charset="0"/>
                  <a:cs typeface="Helvetica" charset="0"/>
                </a:rPr>
              </a:br>
              <a:r>
                <a:rPr lang="en-US" sz="2000" dirty="0">
                  <a:latin typeface="Helvetica" charset="0"/>
                  <a:ea typeface="Helvetica" charset="0"/>
                  <a:cs typeface="Helvetica" charset="0"/>
                </a:rPr>
                <a:t>Unloading hell behind him step by step</a:t>
              </a:r>
              <a:r>
                <a:rPr lang="en-US" sz="2000" dirty="0" smtClean="0">
                  <a:latin typeface="Helvetica" charset="0"/>
                  <a:ea typeface="Helvetica" charset="0"/>
                  <a:cs typeface="Helvetica" charset="0"/>
                </a:rPr>
                <a:t>.</a:t>
              </a:r>
            </a:p>
            <a:p>
              <a:pPr fontAlgn="base"/>
              <a:endParaRPr lang="en-US" sz="2000" dirty="0">
                <a:latin typeface="Helvetica" charset="0"/>
                <a:ea typeface="Helvetica" charset="0"/>
                <a:cs typeface="Helvetica" charset="0"/>
              </a:endParaRPr>
            </a:p>
            <a:p>
              <a:pPr fontAlgn="base"/>
              <a:endParaRPr lang="en-US" sz="2000" dirty="0" smtClean="0">
                <a:latin typeface="Helvetica" charset="0"/>
                <a:ea typeface="Helvetica" charset="0"/>
                <a:cs typeface="Helvetica" charset="0"/>
              </a:endParaRPr>
            </a:p>
            <a:p>
              <a:pPr fontAlgn="base"/>
              <a:r>
                <a:rPr lang="en-US" sz="2000" dirty="0" smtClean="0">
                  <a:latin typeface="Helvetica" charset="0"/>
                  <a:ea typeface="Helvetica" charset="0"/>
                  <a:cs typeface="Helvetica" charset="0"/>
                </a:rPr>
                <a:t>SEIGFRIED SASSOON</a:t>
              </a:r>
              <a:endParaRPr lang="en-US" sz="2000" dirty="0">
                <a:latin typeface="Helvetica" charset="0"/>
                <a:ea typeface="Helvetica" charset="0"/>
                <a:cs typeface="Helvetica" charset="0"/>
              </a:endParaRPr>
            </a:p>
          </p:txBody>
        </p:sp>
      </p:grpSp>
    </p:spTree>
    <p:extLst>
      <p:ext uri="{BB962C8B-B14F-4D97-AF65-F5344CB8AC3E}">
        <p14:creationId xmlns:p14="http://schemas.microsoft.com/office/powerpoint/2010/main" val="15713110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0448" y="511443"/>
            <a:ext cx="11189776" cy="5078313"/>
          </a:xfrm>
          <a:prstGeom prst="rect">
            <a:avLst/>
          </a:prstGeom>
          <a:noFill/>
        </p:spPr>
        <p:txBody>
          <a:bodyPr wrap="square" rtlCol="0">
            <a:spAutoFit/>
          </a:bodyPr>
          <a:lstStyle/>
          <a:p>
            <a:r>
              <a:rPr lang="en-US" sz="3600" b="1" dirty="0" smtClean="0">
                <a:latin typeface="Arial" charset="0"/>
                <a:ea typeface="Arial" charset="0"/>
                <a:cs typeface="Arial" charset="0"/>
              </a:rPr>
              <a:t>Questions for discussion:</a:t>
            </a:r>
          </a:p>
          <a:p>
            <a:endParaRPr lang="en-US" sz="3200" dirty="0" smtClean="0">
              <a:latin typeface="Arial" charset="0"/>
              <a:ea typeface="Arial" charset="0"/>
              <a:cs typeface="Arial" charset="0"/>
            </a:endParaRPr>
          </a:p>
          <a:p>
            <a:r>
              <a:rPr lang="en-US" sz="3200" dirty="0" smtClean="0">
                <a:latin typeface="Arial" charset="0"/>
                <a:ea typeface="Arial" charset="0"/>
                <a:cs typeface="Arial" charset="0"/>
              </a:rPr>
              <a:t>(1) What kind of things does the solider see?</a:t>
            </a:r>
          </a:p>
          <a:p>
            <a:endParaRPr lang="en-US" sz="3200" dirty="0" smtClean="0">
              <a:latin typeface="Arial" charset="0"/>
              <a:ea typeface="Arial" charset="0"/>
              <a:cs typeface="Arial" charset="0"/>
            </a:endParaRPr>
          </a:p>
          <a:p>
            <a:r>
              <a:rPr lang="en-US" sz="3200" dirty="0" smtClean="0">
                <a:latin typeface="Arial" charset="0"/>
                <a:ea typeface="Arial" charset="0"/>
                <a:cs typeface="Arial" charset="0"/>
              </a:rPr>
              <a:t>(2)</a:t>
            </a:r>
            <a:r>
              <a:rPr lang="en-US" sz="3200" dirty="0">
                <a:latin typeface="Arial" charset="0"/>
                <a:ea typeface="Arial" charset="0"/>
                <a:cs typeface="Arial" charset="0"/>
              </a:rPr>
              <a:t> </a:t>
            </a:r>
            <a:r>
              <a:rPr lang="en-US" sz="3200" dirty="0" smtClean="0">
                <a:latin typeface="Arial" charset="0"/>
                <a:ea typeface="Arial" charset="0"/>
                <a:cs typeface="Arial" charset="0"/>
              </a:rPr>
              <a:t>What thoughts and feelings does he have?</a:t>
            </a:r>
          </a:p>
          <a:p>
            <a:endParaRPr lang="en-US" sz="3200" dirty="0">
              <a:latin typeface="Arial" charset="0"/>
              <a:ea typeface="Arial" charset="0"/>
              <a:cs typeface="Arial" charset="0"/>
            </a:endParaRPr>
          </a:p>
          <a:p>
            <a:r>
              <a:rPr lang="en-US" sz="3200" dirty="0" smtClean="0">
                <a:latin typeface="Arial" charset="0"/>
                <a:ea typeface="Arial" charset="0"/>
                <a:cs typeface="Arial" charset="0"/>
              </a:rPr>
              <a:t>(3) What does your attention focus on as the poem develops?</a:t>
            </a:r>
          </a:p>
          <a:p>
            <a:endParaRPr lang="en-US" sz="3200" dirty="0" smtClean="0">
              <a:latin typeface="Arial" charset="0"/>
              <a:ea typeface="Arial" charset="0"/>
              <a:cs typeface="Arial" charset="0"/>
            </a:endParaRPr>
          </a:p>
          <a:p>
            <a:r>
              <a:rPr lang="en-US" sz="3200" dirty="0">
                <a:latin typeface="Arial" charset="0"/>
                <a:ea typeface="Arial" charset="0"/>
                <a:cs typeface="Arial" charset="0"/>
              </a:rPr>
              <a:t>(4) Why do you think the solider is referred to as ‘he</a:t>
            </a:r>
            <a:r>
              <a:rPr lang="en-US" sz="3200" dirty="0" smtClean="0">
                <a:latin typeface="Arial" charset="0"/>
                <a:ea typeface="Arial" charset="0"/>
                <a:cs typeface="Arial" charset="0"/>
              </a:rPr>
              <a:t>’?</a:t>
            </a:r>
            <a:endParaRPr lang="en-US" sz="3200" dirty="0">
              <a:latin typeface="Arial" charset="0"/>
              <a:ea typeface="Arial" charset="0"/>
              <a:cs typeface="Arial" charset="0"/>
            </a:endParaRPr>
          </a:p>
        </p:txBody>
      </p:sp>
    </p:spTree>
    <p:extLst>
      <p:ext uri="{BB962C8B-B14F-4D97-AF65-F5344CB8AC3E}">
        <p14:creationId xmlns:p14="http://schemas.microsoft.com/office/powerpoint/2010/main" val="14184101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0448" y="511443"/>
            <a:ext cx="11189776" cy="5570756"/>
          </a:xfrm>
          <a:prstGeom prst="rect">
            <a:avLst/>
          </a:prstGeom>
          <a:noFill/>
        </p:spPr>
        <p:txBody>
          <a:bodyPr wrap="square" rtlCol="0">
            <a:spAutoFit/>
          </a:bodyPr>
          <a:lstStyle/>
          <a:p>
            <a:r>
              <a:rPr lang="en-US" sz="3600" b="1" dirty="0" smtClean="0">
                <a:latin typeface="Arial" charset="0"/>
                <a:ea typeface="Arial" charset="0"/>
                <a:cs typeface="Arial" charset="0"/>
              </a:rPr>
              <a:t>Moving through the tunnel</a:t>
            </a:r>
            <a:endParaRPr lang="en-US" sz="3600" b="1" dirty="0">
              <a:latin typeface="Arial" charset="0"/>
              <a:ea typeface="Arial" charset="0"/>
              <a:cs typeface="Arial" charset="0"/>
            </a:endParaRPr>
          </a:p>
          <a:p>
            <a:endParaRPr lang="en-US" sz="3200" dirty="0" smtClean="0">
              <a:latin typeface="Arial" charset="0"/>
              <a:ea typeface="Arial" charset="0"/>
              <a:cs typeface="Arial" charset="0"/>
            </a:endParaRPr>
          </a:p>
          <a:p>
            <a:r>
              <a:rPr lang="en-US" sz="3200" dirty="0" smtClean="0">
                <a:latin typeface="Arial" charset="0"/>
                <a:ea typeface="Arial" charset="0"/>
                <a:cs typeface="Arial" charset="0"/>
              </a:rPr>
              <a:t>(1) How do we track the movement of the soldier through the tunnel? </a:t>
            </a:r>
          </a:p>
          <a:p>
            <a:endParaRPr lang="en-US" sz="3200" dirty="0">
              <a:latin typeface="Arial" charset="0"/>
              <a:ea typeface="Arial" charset="0"/>
              <a:cs typeface="Arial" charset="0"/>
            </a:endParaRPr>
          </a:p>
          <a:p>
            <a:r>
              <a:rPr lang="en-US" sz="3200" dirty="0" smtClean="0">
                <a:latin typeface="Arial" charset="0"/>
                <a:ea typeface="Arial" charset="0"/>
                <a:cs typeface="Arial" charset="0"/>
              </a:rPr>
              <a:t>(2) Describe his movements, from the beginning of the poem until the end. </a:t>
            </a:r>
          </a:p>
          <a:p>
            <a:endParaRPr lang="en-US" sz="3200" dirty="0">
              <a:latin typeface="Arial" charset="0"/>
              <a:ea typeface="Arial" charset="0"/>
              <a:cs typeface="Arial" charset="0"/>
            </a:endParaRPr>
          </a:p>
          <a:p>
            <a:r>
              <a:rPr lang="en-US" sz="3200" dirty="0" smtClean="0">
                <a:latin typeface="Arial" charset="0"/>
                <a:ea typeface="Arial" charset="0"/>
                <a:cs typeface="Arial" charset="0"/>
              </a:rPr>
              <a:t>(3)</a:t>
            </a:r>
            <a:r>
              <a:rPr lang="en-US" sz="3200" dirty="0">
                <a:latin typeface="Arial" charset="0"/>
                <a:ea typeface="Arial" charset="0"/>
                <a:cs typeface="Arial" charset="0"/>
              </a:rPr>
              <a:t> </a:t>
            </a:r>
            <a:r>
              <a:rPr lang="en-US" sz="3200" dirty="0" smtClean="0">
                <a:latin typeface="Arial" charset="0"/>
                <a:ea typeface="Arial" charset="0"/>
                <a:cs typeface="Arial" charset="0"/>
              </a:rPr>
              <a:t>Where does he begin, and where does he end?</a:t>
            </a:r>
          </a:p>
          <a:p>
            <a:endParaRPr lang="en-US" sz="3200" dirty="0">
              <a:latin typeface="Arial" charset="0"/>
              <a:ea typeface="Arial" charset="0"/>
              <a:cs typeface="Arial" charset="0"/>
            </a:endParaRPr>
          </a:p>
          <a:p>
            <a:r>
              <a:rPr lang="en-US" sz="3200" dirty="0">
                <a:latin typeface="Arial" charset="0"/>
                <a:ea typeface="Arial" charset="0"/>
                <a:cs typeface="Arial" charset="0"/>
              </a:rPr>
              <a:t>(4) Does the tunnel feel constricted? Narrow? Wide? Why?</a:t>
            </a:r>
          </a:p>
        </p:txBody>
      </p:sp>
    </p:spTree>
    <p:extLst>
      <p:ext uri="{BB962C8B-B14F-4D97-AF65-F5344CB8AC3E}">
        <p14:creationId xmlns:p14="http://schemas.microsoft.com/office/powerpoint/2010/main" val="41147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55048" y="276369"/>
            <a:ext cx="11632152" cy="954107"/>
          </a:xfrm>
          <a:prstGeom prst="rect">
            <a:avLst/>
          </a:prstGeom>
          <a:noFill/>
        </p:spPr>
        <p:txBody>
          <a:bodyPr wrap="square" rtlCol="0">
            <a:spAutoFit/>
          </a:bodyPr>
          <a:lstStyle/>
          <a:p>
            <a:r>
              <a:rPr lang="en-US" sz="2800" b="1" dirty="0" smtClean="0">
                <a:latin typeface="Arial" charset="0"/>
                <a:ea typeface="Arial" charset="0"/>
                <a:cs typeface="Arial" charset="0"/>
              </a:rPr>
              <a:t>Try and represent the way that the text-world of the poem unfolds in a diagram. For example:</a:t>
            </a:r>
            <a:endParaRPr lang="en-US" sz="2800" b="1" dirty="0">
              <a:latin typeface="Arial" charset="0"/>
              <a:ea typeface="Arial" charset="0"/>
              <a:cs typeface="Arial" charset="0"/>
            </a:endParaRPr>
          </a:p>
        </p:txBody>
      </p:sp>
      <p:sp>
        <p:nvSpPr>
          <p:cNvPr id="12" name="TextBox 11"/>
          <p:cNvSpPr txBox="1"/>
          <p:nvPr/>
        </p:nvSpPr>
        <p:spPr>
          <a:xfrm>
            <a:off x="255048" y="5183546"/>
            <a:ext cx="824929" cy="400110"/>
          </a:xfrm>
          <a:prstGeom prst="rect">
            <a:avLst/>
          </a:prstGeom>
          <a:noFill/>
        </p:spPr>
        <p:txBody>
          <a:bodyPr wrap="square" rtlCol="0">
            <a:spAutoFit/>
          </a:bodyPr>
          <a:lstStyle/>
          <a:p>
            <a:r>
              <a:rPr lang="en-US" sz="2000" dirty="0" smtClean="0">
                <a:latin typeface="Arial" charset="0"/>
                <a:ea typeface="Arial" charset="0"/>
                <a:cs typeface="Arial" charset="0"/>
              </a:rPr>
              <a:t>he</a:t>
            </a:r>
            <a:endParaRPr lang="en-US" sz="2000" dirty="0">
              <a:latin typeface="Arial" charset="0"/>
              <a:ea typeface="Arial" charset="0"/>
              <a:cs typeface="Arial" charset="0"/>
            </a:endParaRPr>
          </a:p>
        </p:txBody>
      </p:sp>
      <p:cxnSp>
        <p:nvCxnSpPr>
          <p:cNvPr id="20" name="Straight Connector 19"/>
          <p:cNvCxnSpPr/>
          <p:nvPr/>
        </p:nvCxnSpPr>
        <p:spPr>
          <a:xfrm flipV="1">
            <a:off x="530461" y="3520699"/>
            <a:ext cx="8131580" cy="1604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530461" y="6183824"/>
            <a:ext cx="8131580" cy="1604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55048" y="3645021"/>
            <a:ext cx="1232789" cy="400110"/>
          </a:xfrm>
          <a:prstGeom prst="rect">
            <a:avLst/>
          </a:prstGeom>
          <a:noFill/>
        </p:spPr>
        <p:txBody>
          <a:bodyPr wrap="square" rtlCol="0">
            <a:spAutoFit/>
          </a:bodyPr>
          <a:lstStyle/>
          <a:p>
            <a:r>
              <a:rPr lang="en-US" sz="2000" dirty="0" smtClean="0">
                <a:latin typeface="Arial" charset="0"/>
                <a:ea typeface="Arial" charset="0"/>
                <a:cs typeface="Arial" charset="0"/>
              </a:rPr>
              <a:t>tunnel</a:t>
            </a:r>
            <a:endParaRPr lang="en-US" sz="2000" dirty="0">
              <a:latin typeface="Arial" charset="0"/>
              <a:ea typeface="Arial" charset="0"/>
              <a:cs typeface="Arial" charset="0"/>
            </a:endParaRPr>
          </a:p>
        </p:txBody>
      </p:sp>
      <p:sp>
        <p:nvSpPr>
          <p:cNvPr id="26" name="TextBox 25"/>
          <p:cNvSpPr txBox="1"/>
          <p:nvPr/>
        </p:nvSpPr>
        <p:spPr>
          <a:xfrm>
            <a:off x="1718204" y="3699108"/>
            <a:ext cx="7199559" cy="400110"/>
          </a:xfrm>
          <a:prstGeom prst="rect">
            <a:avLst/>
          </a:prstGeom>
          <a:noFill/>
        </p:spPr>
        <p:txBody>
          <a:bodyPr wrap="square" rtlCol="0">
            <a:spAutoFit/>
          </a:bodyPr>
          <a:lstStyle/>
          <a:p>
            <a:r>
              <a:rPr lang="en-US" sz="2000" dirty="0" smtClean="0">
                <a:latin typeface="Arial" charset="0"/>
                <a:ea typeface="Arial" charset="0"/>
                <a:cs typeface="Arial" charset="0"/>
              </a:rPr>
              <a:t>unwholesome air</a:t>
            </a:r>
            <a:endParaRPr lang="en-US" sz="2000" dirty="0">
              <a:latin typeface="Arial" charset="0"/>
              <a:ea typeface="Arial" charset="0"/>
              <a:cs typeface="Arial" charset="0"/>
            </a:endParaRPr>
          </a:p>
        </p:txBody>
      </p:sp>
      <p:cxnSp>
        <p:nvCxnSpPr>
          <p:cNvPr id="27" name="Straight Arrow Connector 26"/>
          <p:cNvCxnSpPr/>
          <p:nvPr/>
        </p:nvCxnSpPr>
        <p:spPr>
          <a:xfrm>
            <a:off x="1862629" y="4154663"/>
            <a:ext cx="6768416" cy="0"/>
          </a:xfrm>
          <a:prstGeom prst="straightConnector1">
            <a:avLst/>
          </a:prstGeom>
          <a:ln w="190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857597" y="5412478"/>
            <a:ext cx="7356505" cy="1116"/>
          </a:xfrm>
          <a:prstGeom prst="straightConnector1">
            <a:avLst/>
          </a:prstGeom>
          <a:ln w="190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798507" y="4969371"/>
            <a:ext cx="1913696" cy="400110"/>
          </a:xfrm>
          <a:prstGeom prst="rect">
            <a:avLst/>
          </a:prstGeom>
          <a:noFill/>
        </p:spPr>
        <p:txBody>
          <a:bodyPr wrap="square" rtlCol="0">
            <a:spAutoFit/>
          </a:bodyPr>
          <a:lstStyle/>
          <a:p>
            <a:r>
              <a:rPr lang="en-US" sz="2000" dirty="0" smtClean="0">
                <a:latin typeface="Arial" charset="0"/>
                <a:ea typeface="Arial" charset="0"/>
                <a:cs typeface="Arial" charset="0"/>
              </a:rPr>
              <a:t>groping along</a:t>
            </a:r>
            <a:endParaRPr lang="en-US" sz="2000" dirty="0">
              <a:latin typeface="Arial" charset="0"/>
              <a:ea typeface="Arial" charset="0"/>
              <a:cs typeface="Arial" charset="0"/>
            </a:endParaRPr>
          </a:p>
        </p:txBody>
      </p:sp>
      <p:sp>
        <p:nvSpPr>
          <p:cNvPr id="2" name="Rectangle 1"/>
          <p:cNvSpPr/>
          <p:nvPr/>
        </p:nvSpPr>
        <p:spPr>
          <a:xfrm>
            <a:off x="255048" y="1493801"/>
            <a:ext cx="9108408" cy="1200329"/>
          </a:xfrm>
          <a:prstGeom prst="rect">
            <a:avLst/>
          </a:prstGeom>
        </p:spPr>
        <p:txBody>
          <a:bodyPr wrap="square">
            <a:spAutoFit/>
          </a:bodyPr>
          <a:lstStyle/>
          <a:p>
            <a:r>
              <a:rPr lang="en-US" sz="2400" dirty="0">
                <a:solidFill>
                  <a:schemeClr val="tx1">
                    <a:lumMod val="95000"/>
                    <a:lumOff val="5000"/>
                  </a:schemeClr>
                </a:solidFill>
                <a:latin typeface="Helvetica" charset="0"/>
                <a:ea typeface="Helvetica" charset="0"/>
                <a:cs typeface="Helvetica" charset="0"/>
              </a:rPr>
              <a:t>Groping along the tunnel, step by step</a:t>
            </a:r>
            <a:r>
              <a:rPr lang="en-US" sz="2400" dirty="0" smtClean="0">
                <a:solidFill>
                  <a:schemeClr val="tx1">
                    <a:lumMod val="95000"/>
                    <a:lumOff val="5000"/>
                  </a:schemeClr>
                </a:solidFill>
                <a:latin typeface="Helvetica" charset="0"/>
                <a:ea typeface="Helvetica" charset="0"/>
                <a:cs typeface="Helvetica" charset="0"/>
              </a:rPr>
              <a:t>,</a:t>
            </a:r>
            <a:br>
              <a:rPr lang="en-US" sz="2400" dirty="0" smtClean="0">
                <a:solidFill>
                  <a:schemeClr val="tx1">
                    <a:lumMod val="95000"/>
                    <a:lumOff val="5000"/>
                  </a:schemeClr>
                </a:solidFill>
                <a:latin typeface="Helvetica" charset="0"/>
                <a:ea typeface="Helvetica" charset="0"/>
                <a:cs typeface="Helvetica" charset="0"/>
              </a:rPr>
            </a:br>
            <a:r>
              <a:rPr lang="en-US" sz="2400" dirty="0" smtClean="0">
                <a:solidFill>
                  <a:schemeClr val="tx1">
                    <a:lumMod val="95000"/>
                    <a:lumOff val="5000"/>
                  </a:schemeClr>
                </a:solidFill>
                <a:latin typeface="Helvetica" charset="0"/>
                <a:ea typeface="Helvetica" charset="0"/>
                <a:cs typeface="Helvetica" charset="0"/>
              </a:rPr>
              <a:t/>
            </a:r>
            <a:br>
              <a:rPr lang="en-US" sz="2400" dirty="0" smtClean="0">
                <a:solidFill>
                  <a:schemeClr val="tx1">
                    <a:lumMod val="95000"/>
                    <a:lumOff val="5000"/>
                  </a:schemeClr>
                </a:solidFill>
                <a:latin typeface="Helvetica" charset="0"/>
                <a:ea typeface="Helvetica" charset="0"/>
                <a:cs typeface="Helvetica" charset="0"/>
              </a:rPr>
            </a:br>
            <a:endParaRPr lang="en-US" sz="2400" dirty="0">
              <a:solidFill>
                <a:schemeClr val="tx1">
                  <a:lumMod val="95000"/>
                  <a:lumOff val="5000"/>
                </a:schemeClr>
              </a:solidFill>
            </a:endParaRPr>
          </a:p>
        </p:txBody>
      </p:sp>
      <p:sp>
        <p:nvSpPr>
          <p:cNvPr id="45" name="TextBox 44"/>
          <p:cNvSpPr txBox="1"/>
          <p:nvPr/>
        </p:nvSpPr>
        <p:spPr>
          <a:xfrm>
            <a:off x="2682555" y="4983491"/>
            <a:ext cx="1913696" cy="400110"/>
          </a:xfrm>
          <a:prstGeom prst="rect">
            <a:avLst/>
          </a:prstGeom>
          <a:noFill/>
        </p:spPr>
        <p:txBody>
          <a:bodyPr wrap="square" rtlCol="0">
            <a:spAutoFit/>
          </a:bodyPr>
          <a:lstStyle/>
          <a:p>
            <a:r>
              <a:rPr lang="en-US" sz="2000" dirty="0" smtClean="0">
                <a:latin typeface="Arial" charset="0"/>
                <a:ea typeface="Arial" charset="0"/>
                <a:cs typeface="Arial" charset="0"/>
              </a:rPr>
              <a:t>winked</a:t>
            </a:r>
            <a:endParaRPr lang="en-US" sz="2000" dirty="0">
              <a:latin typeface="Arial" charset="0"/>
              <a:ea typeface="Arial" charset="0"/>
              <a:cs typeface="Arial" charset="0"/>
            </a:endParaRPr>
          </a:p>
        </p:txBody>
      </p:sp>
      <p:sp>
        <p:nvSpPr>
          <p:cNvPr id="49" name="TextBox 48"/>
          <p:cNvSpPr txBox="1"/>
          <p:nvPr/>
        </p:nvSpPr>
        <p:spPr>
          <a:xfrm>
            <a:off x="4622406" y="5663700"/>
            <a:ext cx="2865077" cy="400110"/>
          </a:xfrm>
          <a:prstGeom prst="rect">
            <a:avLst/>
          </a:prstGeom>
          <a:noFill/>
        </p:spPr>
        <p:txBody>
          <a:bodyPr wrap="square" rtlCol="0">
            <a:spAutoFit/>
          </a:bodyPr>
          <a:lstStyle/>
          <a:p>
            <a:r>
              <a:rPr lang="en-US" sz="2000" dirty="0" smtClean="0">
                <a:latin typeface="Arial" charset="0"/>
                <a:ea typeface="Arial" charset="0"/>
                <a:cs typeface="Arial" charset="0"/>
              </a:rPr>
              <a:t>tins, boxes, bottles</a:t>
            </a:r>
            <a:endParaRPr lang="en-US" sz="2000" dirty="0">
              <a:latin typeface="Arial" charset="0"/>
              <a:ea typeface="Arial" charset="0"/>
              <a:cs typeface="Arial" charset="0"/>
            </a:endParaRPr>
          </a:p>
        </p:txBody>
      </p:sp>
      <p:sp>
        <p:nvSpPr>
          <p:cNvPr id="3" name="Rectangle 2"/>
          <p:cNvSpPr/>
          <p:nvPr/>
        </p:nvSpPr>
        <p:spPr>
          <a:xfrm>
            <a:off x="255048" y="1899444"/>
            <a:ext cx="6452407" cy="461665"/>
          </a:xfrm>
          <a:prstGeom prst="rect">
            <a:avLst/>
          </a:prstGeom>
        </p:spPr>
        <p:txBody>
          <a:bodyPr wrap="none">
            <a:spAutoFit/>
          </a:bodyPr>
          <a:lstStyle/>
          <a:p>
            <a:r>
              <a:rPr lang="en-US" sz="2400" dirty="0">
                <a:solidFill>
                  <a:schemeClr val="tx1">
                    <a:lumMod val="95000"/>
                    <a:lumOff val="5000"/>
                  </a:schemeClr>
                </a:solidFill>
                <a:latin typeface="Helvetica" charset="0"/>
                <a:ea typeface="Helvetica" charset="0"/>
                <a:cs typeface="Helvetica" charset="0"/>
              </a:rPr>
              <a:t>He winked his prying torch with patching glare</a:t>
            </a:r>
            <a:endParaRPr lang="en-US" sz="2400" dirty="0"/>
          </a:p>
        </p:txBody>
      </p:sp>
      <p:sp>
        <p:nvSpPr>
          <p:cNvPr id="4" name="Rectangle 3"/>
          <p:cNvSpPr/>
          <p:nvPr/>
        </p:nvSpPr>
        <p:spPr>
          <a:xfrm>
            <a:off x="230240" y="2308036"/>
            <a:ext cx="7214411" cy="461665"/>
          </a:xfrm>
          <a:prstGeom prst="rect">
            <a:avLst/>
          </a:prstGeom>
        </p:spPr>
        <p:txBody>
          <a:bodyPr wrap="none">
            <a:spAutoFit/>
          </a:bodyPr>
          <a:lstStyle/>
          <a:p>
            <a:r>
              <a:rPr lang="en-US" sz="2400" dirty="0">
                <a:solidFill>
                  <a:schemeClr val="tx1">
                    <a:lumMod val="95000"/>
                    <a:lumOff val="5000"/>
                  </a:schemeClr>
                </a:solidFill>
                <a:latin typeface="Helvetica" charset="0"/>
                <a:ea typeface="Helvetica" charset="0"/>
                <a:cs typeface="Helvetica" charset="0"/>
              </a:rPr>
              <a:t>From side to side, and sniffed the unwholesome air.</a:t>
            </a:r>
          </a:p>
        </p:txBody>
      </p:sp>
      <p:sp>
        <p:nvSpPr>
          <p:cNvPr id="5" name="Rectangle 4"/>
          <p:cNvSpPr/>
          <p:nvPr/>
        </p:nvSpPr>
        <p:spPr>
          <a:xfrm>
            <a:off x="230240" y="2740185"/>
            <a:ext cx="7257243" cy="461665"/>
          </a:xfrm>
          <a:prstGeom prst="rect">
            <a:avLst/>
          </a:prstGeom>
        </p:spPr>
        <p:txBody>
          <a:bodyPr wrap="none">
            <a:spAutoFit/>
          </a:bodyPr>
          <a:lstStyle/>
          <a:p>
            <a:r>
              <a:rPr lang="en-US" sz="2400" dirty="0">
                <a:solidFill>
                  <a:schemeClr val="tx1">
                    <a:lumMod val="95000"/>
                    <a:lumOff val="5000"/>
                  </a:schemeClr>
                </a:solidFill>
                <a:latin typeface="Helvetica" charset="0"/>
                <a:ea typeface="Helvetica" charset="0"/>
                <a:cs typeface="Helvetica" charset="0"/>
              </a:rPr>
              <a:t>Tins, boxes, bottles, shapes and too vague to know;</a:t>
            </a:r>
            <a:endParaRPr lang="en-US" sz="2400" dirty="0">
              <a:solidFill>
                <a:schemeClr val="tx1">
                  <a:lumMod val="95000"/>
                  <a:lumOff val="5000"/>
                </a:schemeClr>
              </a:solidFill>
            </a:endParaRPr>
          </a:p>
        </p:txBody>
      </p:sp>
      <p:sp>
        <p:nvSpPr>
          <p:cNvPr id="18" name="TextBox 17"/>
          <p:cNvSpPr txBox="1"/>
          <p:nvPr/>
        </p:nvSpPr>
        <p:spPr>
          <a:xfrm>
            <a:off x="3815650" y="4990870"/>
            <a:ext cx="1913696" cy="400110"/>
          </a:xfrm>
          <a:prstGeom prst="rect">
            <a:avLst/>
          </a:prstGeom>
          <a:noFill/>
        </p:spPr>
        <p:txBody>
          <a:bodyPr wrap="square" rtlCol="0">
            <a:spAutoFit/>
          </a:bodyPr>
          <a:lstStyle/>
          <a:p>
            <a:r>
              <a:rPr lang="en-US" sz="2000" dirty="0" smtClean="0">
                <a:latin typeface="Arial" charset="0"/>
                <a:ea typeface="Arial" charset="0"/>
                <a:cs typeface="Arial" charset="0"/>
              </a:rPr>
              <a:t>sniffed</a:t>
            </a:r>
            <a:endParaRPr lang="en-US" sz="2000" dirty="0">
              <a:latin typeface="Arial" charset="0"/>
              <a:ea typeface="Arial" charset="0"/>
              <a:cs typeface="Arial" charset="0"/>
            </a:endParaRPr>
          </a:p>
        </p:txBody>
      </p:sp>
    </p:spTree>
    <p:extLst>
      <p:ext uri="{BB962C8B-B14F-4D97-AF65-F5344CB8AC3E}">
        <p14:creationId xmlns:p14="http://schemas.microsoft.com/office/powerpoint/2010/main" val="48042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5" grpId="0"/>
      <p:bldP spid="26" grpId="0"/>
      <p:bldP spid="68" grpId="0"/>
      <p:bldP spid="2" grpId="0"/>
      <p:bldP spid="45" grpId="0"/>
      <p:bldP spid="49" grpId="0"/>
      <p:bldP spid="3" grpId="0"/>
      <p:bldP spid="4" grpId="0"/>
      <p:bldP spid="5"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55048" y="276369"/>
            <a:ext cx="8263539" cy="954107"/>
          </a:xfrm>
          <a:prstGeom prst="rect">
            <a:avLst/>
          </a:prstGeom>
          <a:noFill/>
        </p:spPr>
        <p:txBody>
          <a:bodyPr wrap="square" rtlCol="0">
            <a:spAutoFit/>
          </a:bodyPr>
          <a:lstStyle/>
          <a:p>
            <a:r>
              <a:rPr lang="en-US" sz="2800" b="1" dirty="0" smtClean="0">
                <a:latin typeface="Arial" charset="0"/>
                <a:ea typeface="Arial" charset="0"/>
                <a:cs typeface="Arial" charset="0"/>
              </a:rPr>
              <a:t>Try and represent the scene and movement in the poem in a diagram. For example:</a:t>
            </a:r>
            <a:endParaRPr lang="en-US" sz="2800" b="1" dirty="0">
              <a:latin typeface="Arial" charset="0"/>
              <a:ea typeface="Arial" charset="0"/>
              <a:cs typeface="Arial" charset="0"/>
            </a:endParaRPr>
          </a:p>
        </p:txBody>
      </p:sp>
      <p:sp>
        <p:nvSpPr>
          <p:cNvPr id="12" name="TextBox 11"/>
          <p:cNvSpPr txBox="1"/>
          <p:nvPr/>
        </p:nvSpPr>
        <p:spPr>
          <a:xfrm>
            <a:off x="255048" y="5183546"/>
            <a:ext cx="824929" cy="400110"/>
          </a:xfrm>
          <a:prstGeom prst="rect">
            <a:avLst/>
          </a:prstGeom>
          <a:noFill/>
        </p:spPr>
        <p:txBody>
          <a:bodyPr wrap="square" rtlCol="0">
            <a:spAutoFit/>
          </a:bodyPr>
          <a:lstStyle/>
          <a:p>
            <a:r>
              <a:rPr lang="en-US" sz="2000" dirty="0" smtClean="0">
                <a:solidFill>
                  <a:srgbClr val="FF0000"/>
                </a:solidFill>
                <a:latin typeface="Arial" charset="0"/>
                <a:ea typeface="Arial" charset="0"/>
                <a:cs typeface="Arial" charset="0"/>
              </a:rPr>
              <a:t>he</a:t>
            </a:r>
            <a:endParaRPr lang="en-US" sz="2000" dirty="0">
              <a:solidFill>
                <a:srgbClr val="FF0000"/>
              </a:solidFill>
              <a:latin typeface="Arial" charset="0"/>
              <a:ea typeface="Arial" charset="0"/>
              <a:cs typeface="Arial" charset="0"/>
            </a:endParaRPr>
          </a:p>
        </p:txBody>
      </p:sp>
      <p:cxnSp>
        <p:nvCxnSpPr>
          <p:cNvPr id="20" name="Straight Connector 19"/>
          <p:cNvCxnSpPr/>
          <p:nvPr/>
        </p:nvCxnSpPr>
        <p:spPr>
          <a:xfrm flipV="1">
            <a:off x="530461" y="3520699"/>
            <a:ext cx="8131580" cy="1604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530461" y="6183824"/>
            <a:ext cx="8131580" cy="1604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55048" y="3645021"/>
            <a:ext cx="1232789" cy="400110"/>
          </a:xfrm>
          <a:prstGeom prst="rect">
            <a:avLst/>
          </a:prstGeom>
          <a:noFill/>
        </p:spPr>
        <p:txBody>
          <a:bodyPr wrap="square" rtlCol="0">
            <a:spAutoFit/>
          </a:bodyPr>
          <a:lstStyle/>
          <a:p>
            <a:r>
              <a:rPr lang="en-US" sz="2000" dirty="0" smtClean="0">
                <a:solidFill>
                  <a:srgbClr val="FF0000"/>
                </a:solidFill>
                <a:latin typeface="Arial" charset="0"/>
                <a:ea typeface="Arial" charset="0"/>
                <a:cs typeface="Arial" charset="0"/>
              </a:rPr>
              <a:t>tunnel</a:t>
            </a:r>
            <a:endParaRPr lang="en-US" sz="2000" dirty="0">
              <a:solidFill>
                <a:srgbClr val="FF0000"/>
              </a:solidFill>
              <a:latin typeface="Arial" charset="0"/>
              <a:ea typeface="Arial" charset="0"/>
              <a:cs typeface="Arial" charset="0"/>
            </a:endParaRPr>
          </a:p>
        </p:txBody>
      </p:sp>
      <p:sp>
        <p:nvSpPr>
          <p:cNvPr id="26" name="TextBox 25"/>
          <p:cNvSpPr txBox="1"/>
          <p:nvPr/>
        </p:nvSpPr>
        <p:spPr>
          <a:xfrm>
            <a:off x="1718204" y="3699108"/>
            <a:ext cx="7199559" cy="400110"/>
          </a:xfrm>
          <a:prstGeom prst="rect">
            <a:avLst/>
          </a:prstGeom>
          <a:noFill/>
        </p:spPr>
        <p:txBody>
          <a:bodyPr wrap="square" rtlCol="0">
            <a:spAutoFit/>
          </a:bodyPr>
          <a:lstStyle/>
          <a:p>
            <a:r>
              <a:rPr lang="en-US" sz="2000" dirty="0" smtClean="0">
                <a:solidFill>
                  <a:srgbClr val="FF0000"/>
                </a:solidFill>
                <a:latin typeface="Arial" charset="0"/>
                <a:ea typeface="Arial" charset="0"/>
                <a:cs typeface="Arial" charset="0"/>
              </a:rPr>
              <a:t>unwholesome air</a:t>
            </a:r>
            <a:endParaRPr lang="en-US" sz="2000" dirty="0">
              <a:solidFill>
                <a:srgbClr val="FF0000"/>
              </a:solidFill>
              <a:latin typeface="Arial" charset="0"/>
              <a:ea typeface="Arial" charset="0"/>
              <a:cs typeface="Arial" charset="0"/>
            </a:endParaRPr>
          </a:p>
        </p:txBody>
      </p:sp>
      <p:cxnSp>
        <p:nvCxnSpPr>
          <p:cNvPr id="27" name="Straight Arrow Connector 26"/>
          <p:cNvCxnSpPr/>
          <p:nvPr/>
        </p:nvCxnSpPr>
        <p:spPr>
          <a:xfrm>
            <a:off x="1862629" y="4154663"/>
            <a:ext cx="6768416" cy="0"/>
          </a:xfrm>
          <a:prstGeom prst="straightConnector1">
            <a:avLst/>
          </a:prstGeom>
          <a:ln w="190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857597" y="5412478"/>
            <a:ext cx="7356505" cy="1116"/>
          </a:xfrm>
          <a:prstGeom prst="straightConnector1">
            <a:avLst/>
          </a:prstGeom>
          <a:ln w="190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798507" y="4969371"/>
            <a:ext cx="1913696" cy="400110"/>
          </a:xfrm>
          <a:prstGeom prst="rect">
            <a:avLst/>
          </a:prstGeom>
          <a:noFill/>
        </p:spPr>
        <p:txBody>
          <a:bodyPr wrap="square" rtlCol="0">
            <a:spAutoFit/>
          </a:bodyPr>
          <a:lstStyle/>
          <a:p>
            <a:r>
              <a:rPr lang="en-US" sz="2000" dirty="0" smtClean="0">
                <a:solidFill>
                  <a:srgbClr val="7030A0"/>
                </a:solidFill>
                <a:latin typeface="Arial" charset="0"/>
                <a:ea typeface="Arial" charset="0"/>
                <a:cs typeface="Arial" charset="0"/>
              </a:rPr>
              <a:t>groping along</a:t>
            </a:r>
            <a:endParaRPr lang="en-US" sz="2000" dirty="0">
              <a:solidFill>
                <a:srgbClr val="7030A0"/>
              </a:solidFill>
              <a:latin typeface="Arial" charset="0"/>
              <a:ea typeface="Arial" charset="0"/>
              <a:cs typeface="Arial" charset="0"/>
            </a:endParaRPr>
          </a:p>
        </p:txBody>
      </p:sp>
      <p:sp>
        <p:nvSpPr>
          <p:cNvPr id="2" name="Rectangle 1"/>
          <p:cNvSpPr/>
          <p:nvPr/>
        </p:nvSpPr>
        <p:spPr>
          <a:xfrm>
            <a:off x="255047" y="1566953"/>
            <a:ext cx="7539123" cy="1569660"/>
          </a:xfrm>
          <a:prstGeom prst="rect">
            <a:avLst/>
          </a:prstGeom>
        </p:spPr>
        <p:txBody>
          <a:bodyPr wrap="square">
            <a:spAutoFit/>
          </a:bodyPr>
          <a:lstStyle/>
          <a:p>
            <a:r>
              <a:rPr lang="en-US" sz="2400" dirty="0">
                <a:solidFill>
                  <a:schemeClr val="tx1">
                    <a:lumMod val="95000"/>
                    <a:lumOff val="5000"/>
                  </a:schemeClr>
                </a:solidFill>
                <a:latin typeface="Helvetica" charset="0"/>
                <a:ea typeface="Helvetica" charset="0"/>
                <a:cs typeface="Helvetica" charset="0"/>
              </a:rPr>
              <a:t>Groping along the tunnel, step by step,</a:t>
            </a:r>
            <a:br>
              <a:rPr lang="en-US" sz="2400" dirty="0">
                <a:solidFill>
                  <a:schemeClr val="tx1">
                    <a:lumMod val="95000"/>
                    <a:lumOff val="5000"/>
                  </a:schemeClr>
                </a:solidFill>
                <a:latin typeface="Helvetica" charset="0"/>
                <a:ea typeface="Helvetica" charset="0"/>
                <a:cs typeface="Helvetica" charset="0"/>
              </a:rPr>
            </a:br>
            <a:r>
              <a:rPr lang="en-US" sz="2400" dirty="0">
                <a:solidFill>
                  <a:schemeClr val="tx1">
                    <a:lumMod val="95000"/>
                    <a:lumOff val="5000"/>
                  </a:schemeClr>
                </a:solidFill>
                <a:latin typeface="Helvetica" charset="0"/>
                <a:ea typeface="Helvetica" charset="0"/>
                <a:cs typeface="Helvetica" charset="0"/>
              </a:rPr>
              <a:t>He winked his prying torch with patching glare</a:t>
            </a:r>
            <a:br>
              <a:rPr lang="en-US" sz="2400" dirty="0">
                <a:solidFill>
                  <a:schemeClr val="tx1">
                    <a:lumMod val="95000"/>
                    <a:lumOff val="5000"/>
                  </a:schemeClr>
                </a:solidFill>
                <a:latin typeface="Helvetica" charset="0"/>
                <a:ea typeface="Helvetica" charset="0"/>
                <a:cs typeface="Helvetica" charset="0"/>
              </a:rPr>
            </a:br>
            <a:r>
              <a:rPr lang="en-US" sz="2400" dirty="0">
                <a:solidFill>
                  <a:schemeClr val="tx1">
                    <a:lumMod val="95000"/>
                    <a:lumOff val="5000"/>
                  </a:schemeClr>
                </a:solidFill>
                <a:latin typeface="Helvetica" charset="0"/>
                <a:ea typeface="Helvetica" charset="0"/>
                <a:cs typeface="Helvetica" charset="0"/>
              </a:rPr>
              <a:t>From side to side, and sniffed the unwholesome air</a:t>
            </a:r>
            <a:r>
              <a:rPr lang="en-US" sz="2400" dirty="0" smtClean="0">
                <a:solidFill>
                  <a:schemeClr val="tx1">
                    <a:lumMod val="95000"/>
                    <a:lumOff val="5000"/>
                  </a:schemeClr>
                </a:solidFill>
                <a:latin typeface="Helvetica" charset="0"/>
                <a:ea typeface="Helvetica" charset="0"/>
                <a:cs typeface="Helvetica" charset="0"/>
              </a:rPr>
              <a:t>.</a:t>
            </a:r>
          </a:p>
          <a:p>
            <a:r>
              <a:rPr lang="en-US" sz="2400" dirty="0">
                <a:solidFill>
                  <a:schemeClr val="tx1">
                    <a:lumMod val="95000"/>
                    <a:lumOff val="5000"/>
                  </a:schemeClr>
                </a:solidFill>
                <a:latin typeface="Helvetica" charset="0"/>
                <a:ea typeface="Helvetica" charset="0"/>
                <a:cs typeface="Helvetica" charset="0"/>
              </a:rPr>
              <a:t>Tins, boxes, bottles, shapes and too vague to know;</a:t>
            </a:r>
            <a:endParaRPr lang="en-US" sz="2400" dirty="0">
              <a:solidFill>
                <a:schemeClr val="tx1">
                  <a:lumMod val="95000"/>
                  <a:lumOff val="5000"/>
                </a:schemeClr>
              </a:solidFill>
            </a:endParaRPr>
          </a:p>
        </p:txBody>
      </p:sp>
      <p:sp>
        <p:nvSpPr>
          <p:cNvPr id="45" name="TextBox 44"/>
          <p:cNvSpPr txBox="1"/>
          <p:nvPr/>
        </p:nvSpPr>
        <p:spPr>
          <a:xfrm>
            <a:off x="3579001" y="4964406"/>
            <a:ext cx="1913696" cy="400110"/>
          </a:xfrm>
          <a:prstGeom prst="rect">
            <a:avLst/>
          </a:prstGeom>
          <a:noFill/>
        </p:spPr>
        <p:txBody>
          <a:bodyPr wrap="square" rtlCol="0">
            <a:spAutoFit/>
          </a:bodyPr>
          <a:lstStyle/>
          <a:p>
            <a:r>
              <a:rPr lang="en-US" sz="2000" dirty="0" smtClean="0">
                <a:solidFill>
                  <a:srgbClr val="7030A0"/>
                </a:solidFill>
                <a:latin typeface="Arial" charset="0"/>
                <a:ea typeface="Arial" charset="0"/>
                <a:cs typeface="Arial" charset="0"/>
              </a:rPr>
              <a:t>sniffed</a:t>
            </a:r>
            <a:endParaRPr lang="en-US" sz="2000" dirty="0">
              <a:solidFill>
                <a:srgbClr val="7030A0"/>
              </a:solidFill>
              <a:latin typeface="Arial" charset="0"/>
              <a:ea typeface="Arial" charset="0"/>
              <a:cs typeface="Arial" charset="0"/>
            </a:endParaRPr>
          </a:p>
        </p:txBody>
      </p:sp>
      <p:sp>
        <p:nvSpPr>
          <p:cNvPr id="49" name="TextBox 48"/>
          <p:cNvSpPr txBox="1"/>
          <p:nvPr/>
        </p:nvSpPr>
        <p:spPr>
          <a:xfrm>
            <a:off x="1279664" y="5733310"/>
            <a:ext cx="2865077" cy="400110"/>
          </a:xfrm>
          <a:prstGeom prst="rect">
            <a:avLst/>
          </a:prstGeom>
          <a:noFill/>
        </p:spPr>
        <p:txBody>
          <a:bodyPr wrap="square" rtlCol="0">
            <a:spAutoFit/>
          </a:bodyPr>
          <a:lstStyle/>
          <a:p>
            <a:r>
              <a:rPr lang="en-US" sz="2000" dirty="0" smtClean="0">
                <a:solidFill>
                  <a:srgbClr val="FF0000"/>
                </a:solidFill>
                <a:latin typeface="Arial" charset="0"/>
                <a:ea typeface="Arial" charset="0"/>
                <a:cs typeface="Arial" charset="0"/>
              </a:rPr>
              <a:t>tins, boxes, bottles</a:t>
            </a:r>
            <a:endParaRPr lang="en-US" sz="2000" dirty="0">
              <a:solidFill>
                <a:srgbClr val="FF0000"/>
              </a:solidFill>
              <a:latin typeface="Arial" charset="0"/>
              <a:ea typeface="Arial" charset="0"/>
              <a:cs typeface="Arial" charset="0"/>
            </a:endParaRPr>
          </a:p>
        </p:txBody>
      </p:sp>
      <p:sp>
        <p:nvSpPr>
          <p:cNvPr id="3" name="TextBox 2"/>
          <p:cNvSpPr txBox="1"/>
          <p:nvPr/>
        </p:nvSpPr>
        <p:spPr>
          <a:xfrm>
            <a:off x="9205500" y="1267673"/>
            <a:ext cx="2665708" cy="5262979"/>
          </a:xfrm>
          <a:prstGeom prst="rect">
            <a:avLst/>
          </a:prstGeom>
          <a:noFill/>
          <a:ln>
            <a:solidFill>
              <a:schemeClr val="accent1"/>
            </a:solidFill>
          </a:ln>
        </p:spPr>
        <p:txBody>
          <a:bodyPr wrap="square" rtlCol="0">
            <a:spAutoFit/>
          </a:bodyPr>
          <a:lstStyle/>
          <a:p>
            <a:r>
              <a:rPr lang="en-US" sz="2400" dirty="0" smtClean="0">
                <a:solidFill>
                  <a:srgbClr val="002060"/>
                </a:solidFill>
                <a:latin typeface="Arial" charset="0"/>
                <a:ea typeface="Arial" charset="0"/>
                <a:cs typeface="Arial" charset="0"/>
              </a:rPr>
              <a:t>On your finished diagram:</a:t>
            </a:r>
          </a:p>
          <a:p>
            <a:endParaRPr lang="en-US" sz="2400" dirty="0">
              <a:solidFill>
                <a:srgbClr val="002060"/>
              </a:solidFill>
              <a:latin typeface="Arial" charset="0"/>
              <a:ea typeface="Arial" charset="0"/>
              <a:cs typeface="Arial" charset="0"/>
            </a:endParaRPr>
          </a:p>
          <a:p>
            <a:r>
              <a:rPr lang="en-US" sz="2400" dirty="0" smtClean="0">
                <a:solidFill>
                  <a:srgbClr val="002060"/>
                </a:solidFill>
                <a:latin typeface="Arial" charset="0"/>
                <a:ea typeface="Arial" charset="0"/>
                <a:cs typeface="Arial" charset="0"/>
              </a:rPr>
              <a:t>Highlight </a:t>
            </a:r>
            <a:r>
              <a:rPr lang="en-US" sz="2400" dirty="0" smtClean="0">
                <a:solidFill>
                  <a:srgbClr val="FF0000"/>
                </a:solidFill>
                <a:latin typeface="Arial" charset="0"/>
                <a:ea typeface="Arial" charset="0"/>
                <a:cs typeface="Arial" charset="0"/>
              </a:rPr>
              <a:t>world-builders</a:t>
            </a:r>
            <a:r>
              <a:rPr lang="en-US" sz="2400" dirty="0" smtClean="0">
                <a:solidFill>
                  <a:srgbClr val="002060"/>
                </a:solidFill>
                <a:latin typeface="Arial" charset="0"/>
                <a:ea typeface="Arial" charset="0"/>
                <a:cs typeface="Arial" charset="0"/>
              </a:rPr>
              <a:t> in one </a:t>
            </a:r>
            <a:r>
              <a:rPr lang="en-US" sz="2400" dirty="0" err="1" smtClean="0">
                <a:solidFill>
                  <a:srgbClr val="002060"/>
                </a:solidFill>
                <a:latin typeface="Arial" charset="0"/>
                <a:ea typeface="Arial" charset="0"/>
                <a:cs typeface="Arial" charset="0"/>
              </a:rPr>
              <a:t>colour</a:t>
            </a:r>
            <a:endParaRPr lang="en-US" sz="2400" dirty="0" smtClean="0">
              <a:solidFill>
                <a:srgbClr val="002060"/>
              </a:solidFill>
              <a:latin typeface="Arial" charset="0"/>
              <a:ea typeface="Arial" charset="0"/>
              <a:cs typeface="Arial" charset="0"/>
            </a:endParaRPr>
          </a:p>
          <a:p>
            <a:endParaRPr lang="en-US" sz="2400" dirty="0">
              <a:solidFill>
                <a:srgbClr val="002060"/>
              </a:solidFill>
              <a:latin typeface="Arial" charset="0"/>
              <a:ea typeface="Arial" charset="0"/>
              <a:cs typeface="Arial" charset="0"/>
            </a:endParaRPr>
          </a:p>
          <a:p>
            <a:r>
              <a:rPr lang="en-US" sz="2400" dirty="0" smtClean="0">
                <a:solidFill>
                  <a:srgbClr val="002060"/>
                </a:solidFill>
                <a:latin typeface="Arial" charset="0"/>
                <a:ea typeface="Arial" charset="0"/>
                <a:cs typeface="Arial" charset="0"/>
              </a:rPr>
              <a:t>Highlight </a:t>
            </a:r>
            <a:r>
              <a:rPr lang="en-US" sz="2400" dirty="0" smtClean="0">
                <a:solidFill>
                  <a:srgbClr val="7030A0"/>
                </a:solidFill>
                <a:latin typeface="Arial" charset="0"/>
                <a:ea typeface="Arial" charset="0"/>
                <a:cs typeface="Arial" charset="0"/>
              </a:rPr>
              <a:t>verbs</a:t>
            </a:r>
            <a:r>
              <a:rPr lang="en-US" sz="2400" dirty="0" smtClean="0">
                <a:solidFill>
                  <a:srgbClr val="002060"/>
                </a:solidFill>
                <a:latin typeface="Arial" charset="0"/>
                <a:ea typeface="Arial" charset="0"/>
                <a:cs typeface="Arial" charset="0"/>
              </a:rPr>
              <a:t> in another </a:t>
            </a:r>
            <a:r>
              <a:rPr lang="en-US" sz="2400" dirty="0" err="1" smtClean="0">
                <a:solidFill>
                  <a:srgbClr val="002060"/>
                </a:solidFill>
                <a:latin typeface="Arial" charset="0"/>
                <a:ea typeface="Arial" charset="0"/>
                <a:cs typeface="Arial" charset="0"/>
              </a:rPr>
              <a:t>colour</a:t>
            </a:r>
            <a:endParaRPr lang="en-US" sz="2400" dirty="0" smtClean="0">
              <a:solidFill>
                <a:srgbClr val="002060"/>
              </a:solidFill>
              <a:latin typeface="Arial" charset="0"/>
              <a:ea typeface="Arial" charset="0"/>
              <a:cs typeface="Arial" charset="0"/>
            </a:endParaRPr>
          </a:p>
          <a:p>
            <a:endParaRPr lang="en-US" sz="2400" dirty="0">
              <a:solidFill>
                <a:srgbClr val="002060"/>
              </a:solidFill>
              <a:latin typeface="Arial" charset="0"/>
              <a:ea typeface="Arial" charset="0"/>
              <a:cs typeface="Arial" charset="0"/>
            </a:endParaRPr>
          </a:p>
          <a:p>
            <a:r>
              <a:rPr lang="en-US" sz="2400" dirty="0" smtClean="0">
                <a:solidFill>
                  <a:srgbClr val="002060"/>
                </a:solidFill>
                <a:latin typeface="Arial" charset="0"/>
                <a:ea typeface="Arial" charset="0"/>
                <a:cs typeface="Arial" charset="0"/>
              </a:rPr>
              <a:t>What does this reveal about the text-world of the poem?</a:t>
            </a:r>
            <a:endParaRPr lang="en-US" sz="2400" dirty="0">
              <a:solidFill>
                <a:srgbClr val="002060"/>
              </a:solidFill>
              <a:latin typeface="Arial" charset="0"/>
              <a:ea typeface="Arial" charset="0"/>
              <a:cs typeface="Arial" charset="0"/>
            </a:endParaRPr>
          </a:p>
        </p:txBody>
      </p:sp>
      <p:sp>
        <p:nvSpPr>
          <p:cNvPr id="16" name="TextBox 15"/>
          <p:cNvSpPr txBox="1"/>
          <p:nvPr/>
        </p:nvSpPr>
        <p:spPr>
          <a:xfrm>
            <a:off x="2594502" y="4951769"/>
            <a:ext cx="1913696" cy="400110"/>
          </a:xfrm>
          <a:prstGeom prst="rect">
            <a:avLst/>
          </a:prstGeom>
          <a:noFill/>
        </p:spPr>
        <p:txBody>
          <a:bodyPr wrap="square" rtlCol="0">
            <a:spAutoFit/>
          </a:bodyPr>
          <a:lstStyle/>
          <a:p>
            <a:r>
              <a:rPr lang="en-US" sz="2000" dirty="0" smtClean="0">
                <a:solidFill>
                  <a:srgbClr val="7030A0"/>
                </a:solidFill>
                <a:latin typeface="Arial" charset="0"/>
                <a:ea typeface="Arial" charset="0"/>
                <a:cs typeface="Arial" charset="0"/>
              </a:rPr>
              <a:t>winked</a:t>
            </a:r>
            <a:endParaRPr lang="en-US" sz="2000" dirty="0">
              <a:solidFill>
                <a:srgbClr val="7030A0"/>
              </a:solidFill>
              <a:latin typeface="Arial" charset="0"/>
              <a:ea typeface="Arial" charset="0"/>
              <a:cs typeface="Arial" charset="0"/>
            </a:endParaRPr>
          </a:p>
        </p:txBody>
      </p:sp>
    </p:spTree>
    <p:extLst>
      <p:ext uri="{BB962C8B-B14F-4D97-AF65-F5344CB8AC3E}">
        <p14:creationId xmlns:p14="http://schemas.microsoft.com/office/powerpoint/2010/main" val="6460301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530461" y="1814617"/>
            <a:ext cx="10194366" cy="4803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487837" y="790414"/>
            <a:ext cx="811441" cy="400110"/>
          </a:xfrm>
          <a:prstGeom prst="rect">
            <a:avLst/>
          </a:prstGeom>
          <a:noFill/>
        </p:spPr>
        <p:txBody>
          <a:bodyPr wrap="none" rtlCol="0">
            <a:spAutoFit/>
          </a:bodyPr>
          <a:lstStyle/>
          <a:p>
            <a:r>
              <a:rPr lang="en-US" sz="2000" dirty="0" smtClean="0">
                <a:latin typeface="Arial" charset="0"/>
                <a:ea typeface="Arial" charset="0"/>
                <a:cs typeface="Arial" charset="0"/>
              </a:rPr>
              <a:t>battle</a:t>
            </a:r>
            <a:endParaRPr lang="en-US" sz="2000" dirty="0">
              <a:latin typeface="Arial" charset="0"/>
              <a:ea typeface="Arial" charset="0"/>
              <a:cs typeface="Arial" charset="0"/>
            </a:endParaRPr>
          </a:p>
        </p:txBody>
      </p:sp>
      <p:grpSp>
        <p:nvGrpSpPr>
          <p:cNvPr id="11" name="Group 10"/>
          <p:cNvGrpSpPr/>
          <p:nvPr/>
        </p:nvGrpSpPr>
        <p:grpSpPr>
          <a:xfrm>
            <a:off x="4535849" y="443314"/>
            <a:ext cx="3193880" cy="1123930"/>
            <a:chOff x="6708183" y="319275"/>
            <a:chExt cx="3193880" cy="1123930"/>
          </a:xfrm>
        </p:grpSpPr>
        <p:sp>
          <p:nvSpPr>
            <p:cNvPr id="7" name="TextBox 6"/>
            <p:cNvSpPr txBox="1"/>
            <p:nvPr/>
          </p:nvSpPr>
          <p:spPr>
            <a:xfrm>
              <a:off x="6708183" y="893945"/>
              <a:ext cx="841897" cy="400110"/>
            </a:xfrm>
            <a:prstGeom prst="rect">
              <a:avLst/>
            </a:prstGeom>
            <a:noFill/>
          </p:spPr>
          <p:txBody>
            <a:bodyPr wrap="none" rtlCol="0">
              <a:spAutoFit/>
            </a:bodyPr>
            <a:lstStyle/>
            <a:p>
              <a:r>
                <a:rPr lang="en-US" sz="2000" dirty="0" smtClean="0">
                  <a:latin typeface="Arial" charset="0"/>
                  <a:ea typeface="Arial" charset="0"/>
                  <a:cs typeface="Arial" charset="0"/>
                </a:rPr>
                <a:t>shells</a:t>
              </a:r>
              <a:endParaRPr lang="en-US" sz="2000" dirty="0">
                <a:latin typeface="Arial" charset="0"/>
                <a:ea typeface="Arial" charset="0"/>
                <a:cs typeface="Arial" charset="0"/>
              </a:endParaRPr>
            </a:p>
          </p:txBody>
        </p:sp>
        <p:sp>
          <p:nvSpPr>
            <p:cNvPr id="8" name="Oval 7"/>
            <p:cNvSpPr/>
            <p:nvPr/>
          </p:nvSpPr>
          <p:spPr>
            <a:xfrm>
              <a:off x="7812973" y="449765"/>
              <a:ext cx="511444" cy="5232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9" name="Oval 8"/>
            <p:cNvSpPr/>
            <p:nvPr/>
          </p:nvSpPr>
          <p:spPr>
            <a:xfrm>
              <a:off x="8662041" y="919985"/>
              <a:ext cx="511444" cy="5232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p:cNvSpPr/>
            <p:nvPr/>
          </p:nvSpPr>
          <p:spPr>
            <a:xfrm>
              <a:off x="9390619" y="319275"/>
              <a:ext cx="511444" cy="5232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
        <p:nvSpPr>
          <p:cNvPr id="12" name="TextBox 11"/>
          <p:cNvSpPr txBox="1"/>
          <p:nvPr/>
        </p:nvSpPr>
        <p:spPr>
          <a:xfrm>
            <a:off x="255048" y="5183546"/>
            <a:ext cx="824929" cy="400110"/>
          </a:xfrm>
          <a:prstGeom prst="rect">
            <a:avLst/>
          </a:prstGeom>
          <a:noFill/>
        </p:spPr>
        <p:txBody>
          <a:bodyPr wrap="square" rtlCol="0">
            <a:spAutoFit/>
          </a:bodyPr>
          <a:lstStyle/>
          <a:p>
            <a:r>
              <a:rPr lang="en-US" sz="2000" dirty="0" smtClean="0">
                <a:latin typeface="Arial" charset="0"/>
                <a:ea typeface="Arial" charset="0"/>
                <a:cs typeface="Arial" charset="0"/>
              </a:rPr>
              <a:t>he</a:t>
            </a:r>
            <a:endParaRPr lang="en-US" sz="2000" dirty="0">
              <a:latin typeface="Arial" charset="0"/>
              <a:ea typeface="Arial" charset="0"/>
              <a:cs typeface="Arial" charset="0"/>
            </a:endParaRPr>
          </a:p>
        </p:txBody>
      </p:sp>
      <p:cxnSp>
        <p:nvCxnSpPr>
          <p:cNvPr id="17" name="Straight Arrow Connector 16"/>
          <p:cNvCxnSpPr/>
          <p:nvPr/>
        </p:nvCxnSpPr>
        <p:spPr>
          <a:xfrm>
            <a:off x="1477753" y="1963861"/>
            <a:ext cx="0" cy="1357185"/>
          </a:xfrm>
          <a:prstGeom prst="straightConnector1">
            <a:avLst/>
          </a:prstGeom>
          <a:ln w="190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5048" y="2492226"/>
            <a:ext cx="1079142" cy="400110"/>
          </a:xfrm>
          <a:prstGeom prst="rect">
            <a:avLst/>
          </a:prstGeom>
          <a:noFill/>
        </p:spPr>
        <p:txBody>
          <a:bodyPr wrap="none" rtlCol="0">
            <a:spAutoFit/>
          </a:bodyPr>
          <a:lstStyle/>
          <a:p>
            <a:r>
              <a:rPr lang="en-US" sz="2000" dirty="0">
                <a:latin typeface="Arial" charset="0"/>
                <a:ea typeface="Arial" charset="0"/>
                <a:cs typeface="Arial" charset="0"/>
              </a:rPr>
              <a:t>f</a:t>
            </a:r>
            <a:r>
              <a:rPr lang="en-US" sz="2000" dirty="0" smtClean="0">
                <a:latin typeface="Arial" charset="0"/>
                <a:ea typeface="Arial" charset="0"/>
                <a:cs typeface="Arial" charset="0"/>
              </a:rPr>
              <a:t>ifty feet</a:t>
            </a:r>
            <a:endParaRPr lang="en-US" sz="2000" dirty="0">
              <a:latin typeface="Arial" charset="0"/>
              <a:ea typeface="Arial" charset="0"/>
              <a:cs typeface="Arial" charset="0"/>
            </a:endParaRPr>
          </a:p>
        </p:txBody>
      </p:sp>
      <p:cxnSp>
        <p:nvCxnSpPr>
          <p:cNvPr id="20" name="Straight Connector 19"/>
          <p:cNvCxnSpPr/>
          <p:nvPr/>
        </p:nvCxnSpPr>
        <p:spPr>
          <a:xfrm flipV="1">
            <a:off x="530461" y="3520699"/>
            <a:ext cx="8131580" cy="1604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530461" y="6183824"/>
            <a:ext cx="8131580" cy="1604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55048" y="3645021"/>
            <a:ext cx="1232789" cy="400110"/>
          </a:xfrm>
          <a:prstGeom prst="rect">
            <a:avLst/>
          </a:prstGeom>
          <a:noFill/>
        </p:spPr>
        <p:txBody>
          <a:bodyPr wrap="square" rtlCol="0">
            <a:spAutoFit/>
          </a:bodyPr>
          <a:lstStyle/>
          <a:p>
            <a:r>
              <a:rPr lang="en-US" sz="2000" dirty="0" smtClean="0">
                <a:latin typeface="Arial" charset="0"/>
                <a:ea typeface="Arial" charset="0"/>
                <a:cs typeface="Arial" charset="0"/>
              </a:rPr>
              <a:t>tunnel</a:t>
            </a:r>
            <a:endParaRPr lang="en-US" sz="2000" dirty="0">
              <a:latin typeface="Arial" charset="0"/>
              <a:ea typeface="Arial" charset="0"/>
              <a:cs typeface="Arial" charset="0"/>
            </a:endParaRPr>
          </a:p>
        </p:txBody>
      </p:sp>
      <p:sp>
        <p:nvSpPr>
          <p:cNvPr id="26" name="TextBox 25"/>
          <p:cNvSpPr txBox="1"/>
          <p:nvPr/>
        </p:nvSpPr>
        <p:spPr>
          <a:xfrm>
            <a:off x="1718204" y="3699108"/>
            <a:ext cx="7199559" cy="400110"/>
          </a:xfrm>
          <a:prstGeom prst="rect">
            <a:avLst/>
          </a:prstGeom>
          <a:noFill/>
        </p:spPr>
        <p:txBody>
          <a:bodyPr wrap="square" rtlCol="0">
            <a:spAutoFit/>
          </a:bodyPr>
          <a:lstStyle/>
          <a:p>
            <a:r>
              <a:rPr lang="en-US" sz="2000" dirty="0" smtClean="0">
                <a:latin typeface="Arial" charset="0"/>
                <a:ea typeface="Arial" charset="0"/>
                <a:cs typeface="Arial" charset="0"/>
              </a:rPr>
              <a:t>unwholesome air</a:t>
            </a:r>
            <a:endParaRPr lang="en-US" sz="2000" dirty="0">
              <a:latin typeface="Arial" charset="0"/>
              <a:ea typeface="Arial" charset="0"/>
              <a:cs typeface="Arial" charset="0"/>
            </a:endParaRPr>
          </a:p>
        </p:txBody>
      </p:sp>
      <p:cxnSp>
        <p:nvCxnSpPr>
          <p:cNvPr id="27" name="Straight Arrow Connector 26"/>
          <p:cNvCxnSpPr/>
          <p:nvPr/>
        </p:nvCxnSpPr>
        <p:spPr>
          <a:xfrm>
            <a:off x="1862629" y="4154663"/>
            <a:ext cx="6768416" cy="0"/>
          </a:xfrm>
          <a:prstGeom prst="straightConnector1">
            <a:avLst/>
          </a:prstGeom>
          <a:ln w="190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857597" y="5622514"/>
            <a:ext cx="2586352" cy="400110"/>
          </a:xfrm>
          <a:prstGeom prst="rect">
            <a:avLst/>
          </a:prstGeom>
          <a:noFill/>
        </p:spPr>
        <p:txBody>
          <a:bodyPr wrap="square" rtlCol="0">
            <a:spAutoFit/>
          </a:bodyPr>
          <a:lstStyle/>
          <a:p>
            <a:r>
              <a:rPr lang="en-US" sz="2000" dirty="0" smtClean="0">
                <a:latin typeface="Arial" charset="0"/>
                <a:ea typeface="Arial" charset="0"/>
                <a:cs typeface="Arial" charset="0"/>
              </a:rPr>
              <a:t>tins, boxes, bottles</a:t>
            </a:r>
            <a:endParaRPr lang="en-US" sz="2000" dirty="0">
              <a:latin typeface="Arial" charset="0"/>
              <a:ea typeface="Arial" charset="0"/>
              <a:cs typeface="Arial" charset="0"/>
            </a:endParaRPr>
          </a:p>
        </p:txBody>
      </p:sp>
      <p:sp>
        <p:nvSpPr>
          <p:cNvPr id="30" name="TextBox 29"/>
          <p:cNvSpPr txBox="1"/>
          <p:nvPr/>
        </p:nvSpPr>
        <p:spPr>
          <a:xfrm>
            <a:off x="4047997" y="4402037"/>
            <a:ext cx="4020698" cy="400110"/>
          </a:xfrm>
          <a:prstGeom prst="rect">
            <a:avLst/>
          </a:prstGeom>
          <a:noFill/>
        </p:spPr>
        <p:txBody>
          <a:bodyPr wrap="square" rtlCol="0">
            <a:spAutoFit/>
          </a:bodyPr>
          <a:lstStyle/>
          <a:p>
            <a:r>
              <a:rPr lang="en-US" sz="2000" dirty="0" smtClean="0">
                <a:latin typeface="Arial" charset="0"/>
                <a:ea typeface="Arial" charset="0"/>
                <a:cs typeface="Arial" charset="0"/>
              </a:rPr>
              <a:t>soft, </a:t>
            </a:r>
            <a:r>
              <a:rPr lang="en-US" sz="2000" dirty="0" err="1" smtClean="0">
                <a:latin typeface="Arial" charset="0"/>
                <a:ea typeface="Arial" charset="0"/>
                <a:cs typeface="Arial" charset="0"/>
              </a:rPr>
              <a:t>unanswering</a:t>
            </a:r>
            <a:r>
              <a:rPr lang="en-US" sz="2000" dirty="0" smtClean="0">
                <a:latin typeface="Arial" charset="0"/>
                <a:ea typeface="Arial" charset="0"/>
                <a:cs typeface="Arial" charset="0"/>
              </a:rPr>
              <a:t> heap</a:t>
            </a:r>
            <a:endParaRPr lang="en-US" sz="2000" dirty="0">
              <a:latin typeface="Arial" charset="0"/>
              <a:ea typeface="Arial" charset="0"/>
              <a:cs typeface="Arial" charset="0"/>
            </a:endParaRPr>
          </a:p>
        </p:txBody>
      </p:sp>
      <p:sp>
        <p:nvSpPr>
          <p:cNvPr id="31" name="TextBox 30"/>
          <p:cNvSpPr txBox="1"/>
          <p:nvPr/>
        </p:nvSpPr>
        <p:spPr>
          <a:xfrm>
            <a:off x="1213847" y="4289118"/>
            <a:ext cx="2230102" cy="400110"/>
          </a:xfrm>
          <a:prstGeom prst="rect">
            <a:avLst/>
          </a:prstGeom>
          <a:noFill/>
        </p:spPr>
        <p:txBody>
          <a:bodyPr wrap="square" rtlCol="0">
            <a:spAutoFit/>
          </a:bodyPr>
          <a:lstStyle/>
          <a:p>
            <a:r>
              <a:rPr lang="en-US" sz="2000" dirty="0" smtClean="0">
                <a:latin typeface="Arial" charset="0"/>
                <a:ea typeface="Arial" charset="0"/>
                <a:cs typeface="Arial" charset="0"/>
              </a:rPr>
              <a:t>smashed mirror</a:t>
            </a:r>
            <a:endParaRPr lang="en-US" sz="2000" dirty="0">
              <a:latin typeface="Arial" charset="0"/>
              <a:ea typeface="Arial" charset="0"/>
              <a:cs typeface="Arial" charset="0"/>
            </a:endParaRPr>
          </a:p>
        </p:txBody>
      </p:sp>
      <p:sp>
        <p:nvSpPr>
          <p:cNvPr id="32" name="TextBox 31"/>
          <p:cNvSpPr txBox="1"/>
          <p:nvPr/>
        </p:nvSpPr>
        <p:spPr>
          <a:xfrm>
            <a:off x="3598214" y="5703114"/>
            <a:ext cx="2586352" cy="400110"/>
          </a:xfrm>
          <a:prstGeom prst="rect">
            <a:avLst/>
          </a:prstGeom>
          <a:noFill/>
        </p:spPr>
        <p:txBody>
          <a:bodyPr wrap="square" rtlCol="0">
            <a:spAutoFit/>
          </a:bodyPr>
          <a:lstStyle/>
          <a:p>
            <a:r>
              <a:rPr lang="en-US" sz="2000" dirty="0">
                <a:latin typeface="Arial" charset="0"/>
                <a:ea typeface="Arial" charset="0"/>
                <a:cs typeface="Arial" charset="0"/>
              </a:rPr>
              <a:t>l</a:t>
            </a:r>
            <a:r>
              <a:rPr lang="en-US" sz="2000" dirty="0" smtClean="0">
                <a:latin typeface="Arial" charset="0"/>
                <a:ea typeface="Arial" charset="0"/>
                <a:cs typeface="Arial" charset="0"/>
              </a:rPr>
              <a:t>ivid face</a:t>
            </a:r>
            <a:endParaRPr lang="en-US" sz="2000" dirty="0">
              <a:latin typeface="Arial" charset="0"/>
              <a:ea typeface="Arial" charset="0"/>
              <a:cs typeface="Arial" charset="0"/>
            </a:endParaRPr>
          </a:p>
        </p:txBody>
      </p:sp>
      <p:sp>
        <p:nvSpPr>
          <p:cNvPr id="51" name="TextBox 50"/>
          <p:cNvSpPr txBox="1"/>
          <p:nvPr/>
        </p:nvSpPr>
        <p:spPr>
          <a:xfrm rot="18265566">
            <a:off x="9489749" y="4534606"/>
            <a:ext cx="2586352" cy="400110"/>
          </a:xfrm>
          <a:prstGeom prst="rect">
            <a:avLst/>
          </a:prstGeom>
          <a:noFill/>
        </p:spPr>
        <p:txBody>
          <a:bodyPr wrap="square" rtlCol="0">
            <a:spAutoFit/>
          </a:bodyPr>
          <a:lstStyle/>
          <a:p>
            <a:r>
              <a:rPr lang="en-US" sz="2000" smtClean="0">
                <a:latin typeface="Arial" charset="0"/>
                <a:ea typeface="Arial" charset="0"/>
                <a:cs typeface="Arial" charset="0"/>
              </a:rPr>
              <a:t>shafted stair</a:t>
            </a:r>
            <a:endParaRPr lang="en-US" sz="2000" dirty="0">
              <a:latin typeface="Arial" charset="0"/>
              <a:ea typeface="Arial" charset="0"/>
              <a:cs typeface="Arial" charset="0"/>
            </a:endParaRPr>
          </a:p>
        </p:txBody>
      </p:sp>
      <p:grpSp>
        <p:nvGrpSpPr>
          <p:cNvPr id="63" name="Group 62"/>
          <p:cNvGrpSpPr/>
          <p:nvPr/>
        </p:nvGrpSpPr>
        <p:grpSpPr>
          <a:xfrm>
            <a:off x="8917763" y="336373"/>
            <a:ext cx="2731628" cy="4431580"/>
            <a:chOff x="8917763" y="336373"/>
            <a:chExt cx="2731628" cy="4431580"/>
          </a:xfrm>
        </p:grpSpPr>
        <p:sp>
          <p:nvSpPr>
            <p:cNvPr id="52" name="TextBox 51"/>
            <p:cNvSpPr txBox="1"/>
            <p:nvPr/>
          </p:nvSpPr>
          <p:spPr>
            <a:xfrm rot="18265566">
              <a:off x="10156160" y="1429494"/>
              <a:ext cx="2586352" cy="400110"/>
            </a:xfrm>
            <a:prstGeom prst="rect">
              <a:avLst/>
            </a:prstGeom>
            <a:noFill/>
          </p:spPr>
          <p:txBody>
            <a:bodyPr wrap="square" rtlCol="0">
              <a:spAutoFit/>
            </a:bodyPr>
            <a:lstStyle/>
            <a:p>
              <a:r>
                <a:rPr lang="en-US" sz="2000" smtClean="0">
                  <a:latin typeface="Arial" charset="0"/>
                  <a:ea typeface="Arial" charset="0"/>
                  <a:cs typeface="Arial" charset="0"/>
                </a:rPr>
                <a:t>dawn’s </a:t>
              </a:r>
              <a:r>
                <a:rPr lang="en-US" sz="2000" dirty="0" smtClean="0">
                  <a:latin typeface="Arial" charset="0"/>
                  <a:ea typeface="Arial" charset="0"/>
                  <a:cs typeface="Arial" charset="0"/>
                </a:rPr>
                <a:t>ghost</a:t>
              </a:r>
              <a:endParaRPr lang="en-US" sz="2000" dirty="0">
                <a:latin typeface="Arial" charset="0"/>
                <a:ea typeface="Arial" charset="0"/>
                <a:cs typeface="Arial" charset="0"/>
              </a:endParaRPr>
            </a:p>
          </p:txBody>
        </p:sp>
        <p:cxnSp>
          <p:nvCxnSpPr>
            <p:cNvPr id="53" name="Straight Arrow Connector 52"/>
            <p:cNvCxnSpPr/>
            <p:nvPr/>
          </p:nvCxnSpPr>
          <p:spPr>
            <a:xfrm flipH="1">
              <a:off x="8917763" y="2061928"/>
              <a:ext cx="1931422" cy="2706025"/>
            </a:xfrm>
            <a:prstGeom prst="straightConnector1">
              <a:avLst/>
            </a:prstGeom>
            <a:ln w="190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57" name="Straight Arrow Connector 56"/>
          <p:cNvCxnSpPr/>
          <p:nvPr/>
        </p:nvCxnSpPr>
        <p:spPr>
          <a:xfrm flipV="1">
            <a:off x="857597" y="5412478"/>
            <a:ext cx="7356505" cy="1116"/>
          </a:xfrm>
          <a:prstGeom prst="straightConnector1">
            <a:avLst/>
          </a:prstGeom>
          <a:ln w="190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7391943" y="4367843"/>
            <a:ext cx="1239102" cy="400110"/>
          </a:xfrm>
          <a:prstGeom prst="rect">
            <a:avLst/>
          </a:prstGeom>
          <a:noFill/>
        </p:spPr>
        <p:txBody>
          <a:bodyPr wrap="square" rtlCol="0">
            <a:spAutoFit/>
          </a:bodyPr>
          <a:lstStyle/>
          <a:p>
            <a:r>
              <a:rPr lang="en-US" sz="2000" smtClean="0">
                <a:latin typeface="Arial" charset="0"/>
                <a:ea typeface="Arial" charset="0"/>
                <a:cs typeface="Arial" charset="0"/>
              </a:rPr>
              <a:t>darkness</a:t>
            </a:r>
            <a:endParaRPr lang="en-US" sz="2000" dirty="0">
              <a:latin typeface="Arial" charset="0"/>
              <a:ea typeface="Arial" charset="0"/>
              <a:cs typeface="Arial" charset="0"/>
            </a:endParaRPr>
          </a:p>
        </p:txBody>
      </p:sp>
      <p:sp>
        <p:nvSpPr>
          <p:cNvPr id="60" name="TextBox 59"/>
          <p:cNvSpPr txBox="1"/>
          <p:nvPr/>
        </p:nvSpPr>
        <p:spPr>
          <a:xfrm>
            <a:off x="9824589" y="1215231"/>
            <a:ext cx="1615914" cy="400110"/>
          </a:xfrm>
          <a:prstGeom prst="rect">
            <a:avLst/>
          </a:prstGeom>
          <a:noFill/>
        </p:spPr>
        <p:txBody>
          <a:bodyPr wrap="square" rtlCol="0">
            <a:spAutoFit/>
          </a:bodyPr>
          <a:lstStyle/>
          <a:p>
            <a:r>
              <a:rPr lang="en-US" sz="2000" smtClean="0">
                <a:latin typeface="Arial" charset="0"/>
                <a:ea typeface="Arial" charset="0"/>
                <a:cs typeface="Arial" charset="0"/>
              </a:rPr>
              <a:t>twilight air</a:t>
            </a:r>
            <a:endParaRPr lang="en-US" sz="2000" dirty="0">
              <a:latin typeface="Arial" charset="0"/>
              <a:ea typeface="Arial" charset="0"/>
              <a:cs typeface="Arial" charset="0"/>
            </a:endParaRPr>
          </a:p>
        </p:txBody>
      </p:sp>
      <p:sp>
        <p:nvSpPr>
          <p:cNvPr id="61" name="TextBox 60"/>
          <p:cNvSpPr txBox="1"/>
          <p:nvPr/>
        </p:nvSpPr>
        <p:spPr>
          <a:xfrm>
            <a:off x="7078548" y="5606898"/>
            <a:ext cx="1239102" cy="400110"/>
          </a:xfrm>
          <a:prstGeom prst="rect">
            <a:avLst/>
          </a:prstGeom>
          <a:noFill/>
        </p:spPr>
        <p:txBody>
          <a:bodyPr wrap="square" rtlCol="0">
            <a:spAutoFit/>
          </a:bodyPr>
          <a:lstStyle/>
          <a:p>
            <a:r>
              <a:rPr lang="en-US" sz="2000" dirty="0" smtClean="0">
                <a:latin typeface="Arial" charset="0"/>
                <a:ea typeface="Arial" charset="0"/>
                <a:cs typeface="Arial" charset="0"/>
              </a:rPr>
              <a:t>hell</a:t>
            </a:r>
            <a:endParaRPr lang="en-US" sz="2000" dirty="0">
              <a:latin typeface="Arial" charset="0"/>
              <a:ea typeface="Arial" charset="0"/>
              <a:cs typeface="Arial" charset="0"/>
            </a:endParaRPr>
          </a:p>
        </p:txBody>
      </p:sp>
      <p:sp>
        <p:nvSpPr>
          <p:cNvPr id="64" name="TextBox 63"/>
          <p:cNvSpPr txBox="1"/>
          <p:nvPr/>
        </p:nvSpPr>
        <p:spPr>
          <a:xfrm rot="18395934">
            <a:off x="8826991" y="4859507"/>
            <a:ext cx="1239102" cy="400110"/>
          </a:xfrm>
          <a:prstGeom prst="rect">
            <a:avLst/>
          </a:prstGeom>
          <a:noFill/>
        </p:spPr>
        <p:txBody>
          <a:bodyPr wrap="square" rtlCol="0">
            <a:spAutoFit/>
          </a:bodyPr>
          <a:lstStyle/>
          <a:p>
            <a:r>
              <a:rPr lang="en-US" sz="2000" dirty="0" smtClean="0">
                <a:latin typeface="Arial" charset="0"/>
                <a:ea typeface="Arial" charset="0"/>
                <a:cs typeface="Arial" charset="0"/>
              </a:rPr>
              <a:t>climbed</a:t>
            </a:r>
            <a:endParaRPr lang="en-US" sz="2000" dirty="0">
              <a:latin typeface="Arial" charset="0"/>
              <a:ea typeface="Arial" charset="0"/>
              <a:cs typeface="Arial" charset="0"/>
            </a:endParaRPr>
          </a:p>
        </p:txBody>
      </p:sp>
      <p:cxnSp>
        <p:nvCxnSpPr>
          <p:cNvPr id="65" name="Straight Arrow Connector 64"/>
          <p:cNvCxnSpPr/>
          <p:nvPr/>
        </p:nvCxnSpPr>
        <p:spPr>
          <a:xfrm flipV="1">
            <a:off x="9769638" y="2343547"/>
            <a:ext cx="1643003" cy="2284736"/>
          </a:xfrm>
          <a:prstGeom prst="straightConnector1">
            <a:avLst/>
          </a:prstGeom>
          <a:ln w="190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798507" y="4969371"/>
            <a:ext cx="7556906" cy="400110"/>
          </a:xfrm>
          <a:prstGeom prst="rect">
            <a:avLst/>
          </a:prstGeom>
          <a:noFill/>
        </p:spPr>
        <p:txBody>
          <a:bodyPr wrap="square" rtlCol="0">
            <a:spAutoFit/>
          </a:bodyPr>
          <a:lstStyle/>
          <a:p>
            <a:r>
              <a:rPr lang="en-US" sz="2000" dirty="0" smtClean="0">
                <a:latin typeface="Arial" charset="0"/>
                <a:ea typeface="Arial" charset="0"/>
                <a:cs typeface="Arial" charset="0"/>
              </a:rPr>
              <a:t>groping along, tripping, staggered on  </a:t>
            </a:r>
            <a:endParaRPr lang="en-US" sz="2000" dirty="0">
              <a:latin typeface="Arial" charset="0"/>
              <a:ea typeface="Arial" charset="0"/>
              <a:cs typeface="Arial" charset="0"/>
            </a:endParaRPr>
          </a:p>
        </p:txBody>
      </p:sp>
      <p:grpSp>
        <p:nvGrpSpPr>
          <p:cNvPr id="74" name="Group 73"/>
          <p:cNvGrpSpPr/>
          <p:nvPr/>
        </p:nvGrpSpPr>
        <p:grpSpPr>
          <a:xfrm>
            <a:off x="9148130" y="2141955"/>
            <a:ext cx="3006755" cy="4016032"/>
            <a:chOff x="9148130" y="2141955"/>
            <a:chExt cx="3006755" cy="4016032"/>
          </a:xfrm>
        </p:grpSpPr>
        <p:grpSp>
          <p:nvGrpSpPr>
            <p:cNvPr id="50" name="Group 49"/>
            <p:cNvGrpSpPr/>
            <p:nvPr/>
          </p:nvGrpSpPr>
          <p:grpSpPr>
            <a:xfrm>
              <a:off x="9148130" y="3865306"/>
              <a:ext cx="1846825" cy="2292681"/>
              <a:chOff x="8956665" y="3899163"/>
              <a:chExt cx="1846825" cy="2292681"/>
            </a:xfrm>
          </p:grpSpPr>
          <p:cxnSp>
            <p:nvCxnSpPr>
              <p:cNvPr id="36" name="Elbow Connector 35"/>
              <p:cNvCxnSpPr/>
              <p:nvPr/>
            </p:nvCxnSpPr>
            <p:spPr>
              <a:xfrm flipV="1">
                <a:off x="8956665" y="5622514"/>
                <a:ext cx="689676" cy="569330"/>
              </a:xfrm>
              <a:prstGeom prst="bentConnector3">
                <a:avLst>
                  <a:gd name="adj1" fmla="val 50000"/>
                </a:avLst>
              </a:prstGeom>
              <a:ln w="158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6" name="Elbow Connector 45"/>
              <p:cNvCxnSpPr/>
              <p:nvPr/>
            </p:nvCxnSpPr>
            <p:spPr>
              <a:xfrm flipV="1">
                <a:off x="9335021" y="5053184"/>
                <a:ext cx="689676" cy="569330"/>
              </a:xfrm>
              <a:prstGeom prst="bentConnector3">
                <a:avLst>
                  <a:gd name="adj1" fmla="val 50000"/>
                </a:avLst>
              </a:prstGeom>
              <a:ln w="158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p:cNvCxnSpPr/>
              <p:nvPr/>
            </p:nvCxnSpPr>
            <p:spPr>
              <a:xfrm flipV="1">
                <a:off x="9768976" y="4483854"/>
                <a:ext cx="689676" cy="569330"/>
              </a:xfrm>
              <a:prstGeom prst="bentConnector3">
                <a:avLst>
                  <a:gd name="adj1" fmla="val 50000"/>
                </a:avLst>
              </a:prstGeom>
              <a:ln w="158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8" name="Elbow Connector 47"/>
              <p:cNvCxnSpPr/>
              <p:nvPr/>
            </p:nvCxnSpPr>
            <p:spPr>
              <a:xfrm flipV="1">
                <a:off x="10113814" y="3899163"/>
                <a:ext cx="689676" cy="569330"/>
              </a:xfrm>
              <a:prstGeom prst="bentConnector3">
                <a:avLst>
                  <a:gd name="adj1" fmla="val 50000"/>
                </a:avLst>
              </a:prstGeom>
              <a:ln w="158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69" name="Group 68"/>
            <p:cNvGrpSpPr/>
            <p:nvPr/>
          </p:nvGrpSpPr>
          <p:grpSpPr>
            <a:xfrm>
              <a:off x="10308060" y="2141955"/>
              <a:ext cx="1846825" cy="2292681"/>
              <a:chOff x="8956665" y="3899163"/>
              <a:chExt cx="1846825" cy="2292681"/>
            </a:xfrm>
          </p:grpSpPr>
          <p:cxnSp>
            <p:nvCxnSpPr>
              <p:cNvPr id="70" name="Elbow Connector 69"/>
              <p:cNvCxnSpPr/>
              <p:nvPr/>
            </p:nvCxnSpPr>
            <p:spPr>
              <a:xfrm flipV="1">
                <a:off x="8956665" y="5622514"/>
                <a:ext cx="689676" cy="569330"/>
              </a:xfrm>
              <a:prstGeom prst="bentConnector3">
                <a:avLst>
                  <a:gd name="adj1" fmla="val 50000"/>
                </a:avLst>
              </a:prstGeom>
              <a:ln w="158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1" name="Elbow Connector 70"/>
              <p:cNvCxnSpPr/>
              <p:nvPr/>
            </p:nvCxnSpPr>
            <p:spPr>
              <a:xfrm flipV="1">
                <a:off x="9335021" y="5053184"/>
                <a:ext cx="689676" cy="569330"/>
              </a:xfrm>
              <a:prstGeom prst="bentConnector3">
                <a:avLst>
                  <a:gd name="adj1" fmla="val 50000"/>
                </a:avLst>
              </a:prstGeom>
              <a:ln w="158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2" name="Elbow Connector 71"/>
              <p:cNvCxnSpPr/>
              <p:nvPr/>
            </p:nvCxnSpPr>
            <p:spPr>
              <a:xfrm flipV="1">
                <a:off x="9768976" y="4483854"/>
                <a:ext cx="689676" cy="569330"/>
              </a:xfrm>
              <a:prstGeom prst="bentConnector3">
                <a:avLst>
                  <a:gd name="adj1" fmla="val 50000"/>
                </a:avLst>
              </a:prstGeom>
              <a:ln w="158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3" name="Elbow Connector 72"/>
              <p:cNvCxnSpPr/>
              <p:nvPr/>
            </p:nvCxnSpPr>
            <p:spPr>
              <a:xfrm flipV="1">
                <a:off x="10113814" y="3899163"/>
                <a:ext cx="689676" cy="569330"/>
              </a:xfrm>
              <a:prstGeom prst="bentConnector3">
                <a:avLst>
                  <a:gd name="adj1" fmla="val 50000"/>
                </a:avLst>
              </a:prstGeom>
              <a:ln w="158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5383567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0448" y="511443"/>
            <a:ext cx="11391254" cy="5016758"/>
          </a:xfrm>
          <a:prstGeom prst="rect">
            <a:avLst/>
          </a:prstGeom>
          <a:noFill/>
        </p:spPr>
        <p:txBody>
          <a:bodyPr wrap="square" rtlCol="0">
            <a:spAutoFit/>
          </a:bodyPr>
          <a:lstStyle/>
          <a:p>
            <a:r>
              <a:rPr lang="en-US" sz="4000" b="1" dirty="0" smtClean="0">
                <a:latin typeface="Arial" charset="0"/>
                <a:ea typeface="Arial" charset="0"/>
                <a:cs typeface="Arial" charset="0"/>
              </a:rPr>
              <a:t>Discuss the following statements:</a:t>
            </a:r>
          </a:p>
          <a:p>
            <a:endParaRPr lang="en-US" sz="4000" dirty="0">
              <a:latin typeface="Arial" charset="0"/>
              <a:ea typeface="Arial" charset="0"/>
              <a:cs typeface="Arial" charset="0"/>
            </a:endParaRPr>
          </a:p>
          <a:p>
            <a:r>
              <a:rPr lang="en-US" sz="4000" dirty="0" smtClean="0">
                <a:latin typeface="Arial" charset="0"/>
                <a:ea typeface="Arial" charset="0"/>
                <a:cs typeface="Arial" charset="0"/>
              </a:rPr>
              <a:t>The text-world created in my mind is rich and vivid. I can imagine what it would be like to be in the trench.</a:t>
            </a:r>
          </a:p>
          <a:p>
            <a:endParaRPr lang="en-US" sz="4000" dirty="0">
              <a:latin typeface="Arial" charset="0"/>
              <a:ea typeface="Arial" charset="0"/>
              <a:cs typeface="Arial" charset="0"/>
            </a:endParaRPr>
          </a:p>
          <a:p>
            <a:r>
              <a:rPr lang="en-US" sz="4000" dirty="0" smtClean="0">
                <a:latin typeface="Arial" charset="0"/>
                <a:ea typeface="Arial" charset="0"/>
                <a:cs typeface="Arial" charset="0"/>
              </a:rPr>
              <a:t>I have difficulty creating a text-world because I don’t know what a trench is like.</a:t>
            </a:r>
            <a:endParaRPr lang="en-US" sz="4000" dirty="0">
              <a:latin typeface="Arial" charset="0"/>
              <a:ea typeface="Arial" charset="0"/>
              <a:cs typeface="Arial" charset="0"/>
            </a:endParaRPr>
          </a:p>
        </p:txBody>
      </p:sp>
    </p:spTree>
    <p:extLst>
      <p:ext uri="{BB962C8B-B14F-4D97-AF65-F5344CB8AC3E}">
        <p14:creationId xmlns:p14="http://schemas.microsoft.com/office/powerpoint/2010/main" val="1240653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6276" y="525957"/>
            <a:ext cx="5426866" cy="1323439"/>
          </a:xfrm>
          <a:prstGeom prst="rect">
            <a:avLst/>
          </a:prstGeom>
          <a:noFill/>
        </p:spPr>
        <p:txBody>
          <a:bodyPr wrap="square" rtlCol="0">
            <a:spAutoFit/>
          </a:bodyPr>
          <a:lstStyle/>
          <a:p>
            <a:r>
              <a:rPr lang="en-US" sz="4000" dirty="0" smtClean="0">
                <a:latin typeface="Arial" charset="0"/>
                <a:ea typeface="Arial" charset="0"/>
                <a:cs typeface="Arial" charset="0"/>
              </a:rPr>
              <a:t>What can you see?</a:t>
            </a:r>
            <a:endParaRPr lang="en-US" sz="4000" dirty="0">
              <a:latin typeface="Arial" charset="0"/>
              <a:ea typeface="Arial" charset="0"/>
              <a:cs typeface="Arial" charset="0"/>
            </a:endParaRPr>
          </a:p>
          <a:p>
            <a:r>
              <a:rPr lang="en-US" sz="4000" dirty="0" smtClean="0">
                <a:latin typeface="Arial" charset="0"/>
                <a:ea typeface="Arial" charset="0"/>
                <a:cs typeface="Arial" charset="0"/>
              </a:rPr>
              <a:t>How is it described?</a:t>
            </a:r>
            <a:endParaRPr lang="en-US" sz="4000" dirty="0">
              <a:latin typeface="Arial" charset="0"/>
              <a:ea typeface="Arial" charset="0"/>
              <a:cs typeface="Arial" charset="0"/>
            </a:endParaRPr>
          </a:p>
        </p:txBody>
      </p:sp>
      <p:sp>
        <p:nvSpPr>
          <p:cNvPr id="3" name="Rectangle 2"/>
          <p:cNvSpPr/>
          <p:nvPr/>
        </p:nvSpPr>
        <p:spPr>
          <a:xfrm>
            <a:off x="306276" y="2196819"/>
            <a:ext cx="2358338" cy="461665"/>
          </a:xfrm>
          <a:prstGeom prst="rect">
            <a:avLst/>
          </a:prstGeom>
        </p:spPr>
        <p:txBody>
          <a:bodyPr wrap="none">
            <a:spAutoFit/>
          </a:bodyPr>
          <a:lstStyle/>
          <a:p>
            <a:r>
              <a:rPr lang="en-US" sz="2400" dirty="0">
                <a:solidFill>
                  <a:schemeClr val="tx1">
                    <a:lumMod val="95000"/>
                    <a:lumOff val="5000"/>
                  </a:schemeClr>
                </a:solidFill>
                <a:latin typeface="Helvetica" charset="0"/>
                <a:ea typeface="Helvetica" charset="0"/>
                <a:cs typeface="Helvetica" charset="0"/>
              </a:rPr>
              <a:t>his prying torch </a:t>
            </a:r>
            <a:endParaRPr lang="en-US" sz="2400" dirty="0"/>
          </a:p>
        </p:txBody>
      </p:sp>
      <p:sp>
        <p:nvSpPr>
          <p:cNvPr id="4" name="Rectangle 3"/>
          <p:cNvSpPr/>
          <p:nvPr/>
        </p:nvSpPr>
        <p:spPr>
          <a:xfrm>
            <a:off x="306276" y="3572223"/>
            <a:ext cx="4310795" cy="461665"/>
          </a:xfrm>
          <a:prstGeom prst="rect">
            <a:avLst/>
          </a:prstGeom>
        </p:spPr>
        <p:txBody>
          <a:bodyPr wrap="none">
            <a:spAutoFit/>
          </a:bodyPr>
          <a:lstStyle/>
          <a:p>
            <a:r>
              <a:rPr lang="en-US" sz="2400" dirty="0">
                <a:latin typeface="Helvetica" charset="0"/>
                <a:ea typeface="Helvetica" charset="0"/>
                <a:cs typeface="Helvetica" charset="0"/>
              </a:rPr>
              <a:t>the livid </a:t>
            </a:r>
            <a:r>
              <a:rPr lang="en-US" sz="2400" dirty="0" smtClean="0">
                <a:latin typeface="Helvetica" charset="0"/>
                <a:ea typeface="Helvetica" charset="0"/>
                <a:cs typeface="Helvetica" charset="0"/>
              </a:rPr>
              <a:t>face terribly glaring </a:t>
            </a:r>
            <a:r>
              <a:rPr lang="en-US" sz="2400" dirty="0">
                <a:latin typeface="Helvetica" charset="0"/>
                <a:ea typeface="Helvetica" charset="0"/>
                <a:cs typeface="Helvetica" charset="0"/>
              </a:rPr>
              <a:t>u</a:t>
            </a:r>
            <a:r>
              <a:rPr lang="en-US" sz="2400" dirty="0" smtClean="0">
                <a:latin typeface="Helvetica" charset="0"/>
                <a:ea typeface="Helvetica" charset="0"/>
                <a:cs typeface="Helvetica" charset="0"/>
              </a:rPr>
              <a:t>p</a:t>
            </a:r>
            <a:endParaRPr lang="en-US" sz="2400" dirty="0"/>
          </a:p>
        </p:txBody>
      </p:sp>
      <p:sp>
        <p:nvSpPr>
          <p:cNvPr id="5" name="Rectangle 4"/>
          <p:cNvSpPr/>
          <p:nvPr/>
        </p:nvSpPr>
        <p:spPr>
          <a:xfrm>
            <a:off x="306276" y="2889316"/>
            <a:ext cx="3132589" cy="461665"/>
          </a:xfrm>
          <a:prstGeom prst="rect">
            <a:avLst/>
          </a:prstGeom>
        </p:spPr>
        <p:txBody>
          <a:bodyPr wrap="none">
            <a:spAutoFit/>
          </a:bodyPr>
          <a:lstStyle/>
          <a:p>
            <a:r>
              <a:rPr lang="en-US" sz="2400" dirty="0">
                <a:latin typeface="Helvetica" charset="0"/>
                <a:ea typeface="Helvetica" charset="0"/>
                <a:cs typeface="Helvetica" charset="0"/>
              </a:rPr>
              <a:t>h</a:t>
            </a:r>
            <a:r>
              <a:rPr lang="en-US" sz="2400" dirty="0" smtClean="0">
                <a:latin typeface="Helvetica" charset="0"/>
                <a:ea typeface="Helvetica" charset="0"/>
                <a:cs typeface="Helvetica" charset="0"/>
              </a:rPr>
              <a:t>is blackening wound</a:t>
            </a:r>
            <a:endParaRPr lang="en-US" sz="2400" dirty="0"/>
          </a:p>
        </p:txBody>
      </p:sp>
      <p:sp>
        <p:nvSpPr>
          <p:cNvPr id="6" name="Rectangle 5"/>
          <p:cNvSpPr/>
          <p:nvPr/>
        </p:nvSpPr>
        <p:spPr>
          <a:xfrm>
            <a:off x="306276" y="4244674"/>
            <a:ext cx="3626314" cy="461665"/>
          </a:xfrm>
          <a:prstGeom prst="rect">
            <a:avLst/>
          </a:prstGeom>
        </p:spPr>
        <p:txBody>
          <a:bodyPr wrap="none">
            <a:spAutoFit/>
          </a:bodyPr>
          <a:lstStyle/>
          <a:p>
            <a:r>
              <a:rPr lang="en-US" sz="2400" dirty="0">
                <a:latin typeface="Helvetica" charset="0"/>
                <a:ea typeface="Helvetica" charset="0"/>
                <a:cs typeface="Helvetica" charset="0"/>
              </a:rPr>
              <a:t>a soft, </a:t>
            </a:r>
            <a:r>
              <a:rPr lang="en-US" sz="2400" dirty="0" err="1">
                <a:latin typeface="Helvetica" charset="0"/>
                <a:ea typeface="Helvetica" charset="0"/>
                <a:cs typeface="Helvetica" charset="0"/>
              </a:rPr>
              <a:t>unanswering</a:t>
            </a:r>
            <a:r>
              <a:rPr lang="en-US" sz="2400" dirty="0">
                <a:latin typeface="Helvetica" charset="0"/>
                <a:ea typeface="Helvetica" charset="0"/>
                <a:cs typeface="Helvetica" charset="0"/>
              </a:rPr>
              <a:t> heap</a:t>
            </a:r>
            <a:endParaRPr lang="en-US" sz="2400" dirty="0"/>
          </a:p>
        </p:txBody>
      </p:sp>
      <p:sp>
        <p:nvSpPr>
          <p:cNvPr id="7" name="Rectangle 6"/>
          <p:cNvSpPr/>
          <p:nvPr/>
        </p:nvSpPr>
        <p:spPr>
          <a:xfrm>
            <a:off x="306276" y="4898504"/>
            <a:ext cx="7080785" cy="461665"/>
          </a:xfrm>
          <a:prstGeom prst="rect">
            <a:avLst/>
          </a:prstGeom>
        </p:spPr>
        <p:txBody>
          <a:bodyPr wrap="none">
            <a:spAutoFit/>
          </a:bodyPr>
          <a:lstStyle/>
          <a:p>
            <a:r>
              <a:rPr lang="en-US" sz="2400" dirty="0" smtClean="0">
                <a:latin typeface="Helvetica" charset="0"/>
                <a:ea typeface="Helvetica" charset="0"/>
                <a:cs typeface="Helvetica" charset="0"/>
              </a:rPr>
              <a:t>tins</a:t>
            </a:r>
            <a:r>
              <a:rPr lang="en-US" sz="2400" dirty="0">
                <a:latin typeface="Helvetica" charset="0"/>
                <a:ea typeface="Helvetica" charset="0"/>
                <a:cs typeface="Helvetica" charset="0"/>
              </a:rPr>
              <a:t>, boxes, bottles, shapes and too vague to know</a:t>
            </a:r>
            <a:endParaRPr lang="en-US" sz="2400" dirty="0"/>
          </a:p>
        </p:txBody>
      </p:sp>
      <p:sp>
        <p:nvSpPr>
          <p:cNvPr id="9" name="Rectangle 8"/>
          <p:cNvSpPr/>
          <p:nvPr/>
        </p:nvSpPr>
        <p:spPr>
          <a:xfrm>
            <a:off x="7933532" y="1849396"/>
            <a:ext cx="3852067" cy="4524315"/>
          </a:xfrm>
          <a:prstGeom prst="rect">
            <a:avLst/>
          </a:prstGeom>
          <a:ln>
            <a:solidFill>
              <a:schemeClr val="accent1">
                <a:shade val="50000"/>
              </a:schemeClr>
            </a:solidFill>
          </a:ln>
        </p:spPr>
        <p:txBody>
          <a:bodyPr wrap="square">
            <a:spAutoFit/>
          </a:bodyPr>
          <a:lstStyle/>
          <a:p>
            <a:r>
              <a:rPr lang="en-US" sz="2400" dirty="0" smtClean="0">
                <a:solidFill>
                  <a:schemeClr val="tx1">
                    <a:lumMod val="95000"/>
                    <a:lumOff val="5000"/>
                  </a:schemeClr>
                </a:solidFill>
                <a:latin typeface="Helvetica" charset="0"/>
                <a:ea typeface="Helvetica" charset="0"/>
                <a:cs typeface="Helvetica" charset="0"/>
              </a:rPr>
              <a:t>What kind of phrases are these world-builders?</a:t>
            </a:r>
          </a:p>
          <a:p>
            <a:endParaRPr lang="en-US" sz="2400" dirty="0" smtClean="0">
              <a:solidFill>
                <a:schemeClr val="tx1">
                  <a:lumMod val="95000"/>
                  <a:lumOff val="5000"/>
                </a:schemeClr>
              </a:solidFill>
              <a:latin typeface="Helvetica" charset="0"/>
              <a:ea typeface="Helvetica" charset="0"/>
              <a:cs typeface="Helvetica" charset="0"/>
            </a:endParaRPr>
          </a:p>
          <a:p>
            <a:r>
              <a:rPr lang="en-US" sz="2400" dirty="0" smtClean="0">
                <a:solidFill>
                  <a:schemeClr val="tx1">
                    <a:lumMod val="95000"/>
                    <a:lumOff val="5000"/>
                  </a:schemeClr>
                </a:solidFill>
                <a:latin typeface="Helvetica" charset="0"/>
                <a:ea typeface="Helvetica" charset="0"/>
                <a:cs typeface="Helvetica" charset="0"/>
              </a:rPr>
              <a:t>Are they </a:t>
            </a:r>
            <a:r>
              <a:rPr lang="en-US" sz="2400" b="1" dirty="0" smtClean="0">
                <a:solidFill>
                  <a:schemeClr val="tx1">
                    <a:lumMod val="95000"/>
                    <a:lumOff val="5000"/>
                  </a:schemeClr>
                </a:solidFill>
                <a:latin typeface="Helvetica" charset="0"/>
                <a:ea typeface="Helvetica" charset="0"/>
                <a:cs typeface="Helvetica" charset="0"/>
              </a:rPr>
              <a:t>vague</a:t>
            </a:r>
            <a:r>
              <a:rPr lang="en-US" sz="2400" dirty="0" smtClean="0">
                <a:solidFill>
                  <a:schemeClr val="tx1">
                    <a:lumMod val="95000"/>
                    <a:lumOff val="5000"/>
                  </a:schemeClr>
                </a:solidFill>
                <a:latin typeface="Helvetica" charset="0"/>
                <a:ea typeface="Helvetica" charset="0"/>
                <a:cs typeface="Helvetica" charset="0"/>
              </a:rPr>
              <a:t> or </a:t>
            </a:r>
            <a:r>
              <a:rPr lang="en-US" sz="2400" b="1" dirty="0" smtClean="0">
                <a:solidFill>
                  <a:schemeClr val="tx1">
                    <a:lumMod val="95000"/>
                    <a:lumOff val="5000"/>
                  </a:schemeClr>
                </a:solidFill>
                <a:latin typeface="Helvetica" charset="0"/>
                <a:ea typeface="Helvetica" charset="0"/>
                <a:cs typeface="Helvetica" charset="0"/>
              </a:rPr>
              <a:t>specific</a:t>
            </a:r>
            <a:r>
              <a:rPr lang="en-US" sz="2400" dirty="0" smtClean="0">
                <a:solidFill>
                  <a:schemeClr val="tx1">
                    <a:lumMod val="95000"/>
                    <a:lumOff val="5000"/>
                  </a:schemeClr>
                </a:solidFill>
                <a:latin typeface="Helvetica" charset="0"/>
                <a:ea typeface="Helvetica" charset="0"/>
                <a:cs typeface="Helvetica" charset="0"/>
              </a:rPr>
              <a:t>? What do they look like in your mind?</a:t>
            </a:r>
          </a:p>
          <a:p>
            <a:endParaRPr lang="en-US" sz="2400" dirty="0">
              <a:solidFill>
                <a:schemeClr val="tx1">
                  <a:lumMod val="95000"/>
                  <a:lumOff val="5000"/>
                </a:schemeClr>
              </a:solidFill>
              <a:latin typeface="Helvetica" charset="0"/>
              <a:ea typeface="Helvetica" charset="0"/>
              <a:cs typeface="Helvetica" charset="0"/>
            </a:endParaRPr>
          </a:p>
          <a:p>
            <a:r>
              <a:rPr lang="en-US" sz="2400" dirty="0" smtClean="0">
                <a:solidFill>
                  <a:schemeClr val="tx1">
                    <a:lumMod val="95000"/>
                    <a:lumOff val="5000"/>
                  </a:schemeClr>
                </a:solidFill>
                <a:latin typeface="Helvetica" charset="0"/>
                <a:ea typeface="Helvetica" charset="0"/>
                <a:cs typeface="Helvetica" charset="0"/>
              </a:rPr>
              <a:t>Why do you think Sassoon chose to describe these objects in this way, and what does that tell you about the tunnel?</a:t>
            </a:r>
            <a:endParaRPr lang="en-US" sz="2400" dirty="0">
              <a:solidFill>
                <a:schemeClr val="tx1">
                  <a:lumMod val="95000"/>
                  <a:lumOff val="5000"/>
                </a:schemeClr>
              </a:solidFill>
              <a:latin typeface="Helvetica" charset="0"/>
              <a:ea typeface="Helvetica" charset="0"/>
              <a:cs typeface="Helvetica" charset="0"/>
            </a:endParaRPr>
          </a:p>
        </p:txBody>
      </p:sp>
    </p:spTree>
    <p:extLst>
      <p:ext uri="{BB962C8B-B14F-4D97-AF65-F5344CB8AC3E}">
        <p14:creationId xmlns:p14="http://schemas.microsoft.com/office/powerpoint/2010/main" val="57975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6276" y="525957"/>
            <a:ext cx="11669824" cy="5016758"/>
          </a:xfrm>
          <a:prstGeom prst="rect">
            <a:avLst/>
          </a:prstGeom>
          <a:noFill/>
        </p:spPr>
        <p:txBody>
          <a:bodyPr wrap="square" rtlCol="0">
            <a:spAutoFit/>
          </a:bodyPr>
          <a:lstStyle/>
          <a:p>
            <a:r>
              <a:rPr lang="en-US" sz="4000" b="1" dirty="0" smtClean="0">
                <a:latin typeface="Arial" charset="0"/>
                <a:ea typeface="Arial" charset="0"/>
                <a:cs typeface="Arial" charset="0"/>
              </a:rPr>
              <a:t>Plenary</a:t>
            </a:r>
          </a:p>
          <a:p>
            <a:endParaRPr lang="en-US" sz="4000" dirty="0">
              <a:latin typeface="Arial" charset="0"/>
              <a:ea typeface="Arial" charset="0"/>
              <a:cs typeface="Arial" charset="0"/>
            </a:endParaRPr>
          </a:p>
          <a:p>
            <a:r>
              <a:rPr lang="en-US" sz="4000" dirty="0" smtClean="0">
                <a:latin typeface="Arial" charset="0"/>
                <a:ea typeface="Arial" charset="0"/>
                <a:cs typeface="Arial" charset="0"/>
              </a:rPr>
              <a:t>What do you think it was like for people back at home who read war poetry and had never experienced war themselves?  </a:t>
            </a:r>
          </a:p>
          <a:p>
            <a:endParaRPr lang="en-US" sz="4000" dirty="0">
              <a:latin typeface="Arial" charset="0"/>
              <a:ea typeface="Arial" charset="0"/>
              <a:cs typeface="Arial" charset="0"/>
            </a:endParaRPr>
          </a:p>
          <a:p>
            <a:r>
              <a:rPr lang="en-US" sz="4000" dirty="0" smtClean="0">
                <a:latin typeface="Arial" charset="0"/>
                <a:ea typeface="Arial" charset="0"/>
                <a:cs typeface="Arial" charset="0"/>
              </a:rPr>
              <a:t>What kind of text-world do you think war poets wanted to project to people’s minds back at home?</a:t>
            </a:r>
            <a:endParaRPr lang="en-US" sz="4000" dirty="0">
              <a:latin typeface="Arial" charset="0"/>
              <a:ea typeface="Arial" charset="0"/>
              <a:cs typeface="Arial" charset="0"/>
            </a:endParaRPr>
          </a:p>
        </p:txBody>
      </p:sp>
    </p:spTree>
    <p:extLst>
      <p:ext uri="{BB962C8B-B14F-4D97-AF65-F5344CB8AC3E}">
        <p14:creationId xmlns:p14="http://schemas.microsoft.com/office/powerpoint/2010/main" val="31245260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0448" y="511443"/>
            <a:ext cx="11391254" cy="5078313"/>
          </a:xfrm>
          <a:prstGeom prst="rect">
            <a:avLst/>
          </a:prstGeom>
          <a:noFill/>
        </p:spPr>
        <p:txBody>
          <a:bodyPr wrap="square" rtlCol="0">
            <a:spAutoFit/>
          </a:bodyPr>
          <a:lstStyle/>
          <a:p>
            <a:r>
              <a:rPr lang="en-US" sz="3600" dirty="0" smtClean="0">
                <a:solidFill>
                  <a:srgbClr val="002060"/>
                </a:solidFill>
                <a:latin typeface="Arial" charset="0"/>
                <a:ea typeface="Arial" charset="0"/>
                <a:cs typeface="Arial" charset="0"/>
              </a:rPr>
              <a:t>Lesson 2 of </a:t>
            </a:r>
            <a:r>
              <a:rPr lang="en-US" sz="3600" i="1" dirty="0" smtClean="0">
                <a:solidFill>
                  <a:srgbClr val="002060"/>
                </a:solidFill>
                <a:latin typeface="Arial" charset="0"/>
                <a:ea typeface="Arial" charset="0"/>
                <a:cs typeface="Arial" charset="0"/>
              </a:rPr>
              <a:t>The Rear-Guard</a:t>
            </a:r>
          </a:p>
          <a:p>
            <a:endParaRPr lang="en-US" sz="3600" i="1" dirty="0">
              <a:latin typeface="Arial" charset="0"/>
              <a:ea typeface="Arial" charset="0"/>
              <a:cs typeface="Arial" charset="0"/>
            </a:endParaRPr>
          </a:p>
          <a:p>
            <a:r>
              <a:rPr lang="en-US" sz="3600" dirty="0" smtClean="0">
                <a:latin typeface="Arial" charset="0"/>
                <a:ea typeface="Arial" charset="0"/>
                <a:cs typeface="Arial" charset="0"/>
              </a:rPr>
              <a:t>What did we discuss last lesson about the text-world of this poem?</a:t>
            </a:r>
          </a:p>
          <a:p>
            <a:endParaRPr lang="en-US" sz="3600" dirty="0">
              <a:latin typeface="Arial" charset="0"/>
              <a:ea typeface="Arial" charset="0"/>
              <a:cs typeface="Arial" charset="0"/>
            </a:endParaRPr>
          </a:p>
          <a:p>
            <a:r>
              <a:rPr lang="en-US" sz="3600" dirty="0" smtClean="0">
                <a:latin typeface="Arial" charset="0"/>
                <a:ea typeface="Arial" charset="0"/>
                <a:cs typeface="Arial" charset="0"/>
              </a:rPr>
              <a:t>Look back at your diagrams and remind yourself of the types of scenes and movements in the poem.</a:t>
            </a:r>
          </a:p>
          <a:p>
            <a:endParaRPr lang="en-US" sz="3600" dirty="0">
              <a:latin typeface="Arial" charset="0"/>
              <a:ea typeface="Arial" charset="0"/>
              <a:cs typeface="Arial" charset="0"/>
            </a:endParaRPr>
          </a:p>
          <a:p>
            <a:r>
              <a:rPr lang="en-US" sz="3600" dirty="0" smtClean="0">
                <a:latin typeface="Arial" charset="0"/>
                <a:ea typeface="Arial" charset="0"/>
                <a:cs typeface="Arial" charset="0"/>
              </a:rPr>
              <a:t>Now let’s re-read the poem.</a:t>
            </a:r>
            <a:endParaRPr lang="en-US" sz="3600" dirty="0">
              <a:latin typeface="Arial" charset="0"/>
              <a:ea typeface="Arial" charset="0"/>
              <a:cs typeface="Arial" charset="0"/>
            </a:endParaRPr>
          </a:p>
        </p:txBody>
      </p:sp>
    </p:spTree>
    <p:extLst>
      <p:ext uri="{BB962C8B-B14F-4D97-AF65-F5344CB8AC3E}">
        <p14:creationId xmlns:p14="http://schemas.microsoft.com/office/powerpoint/2010/main" val="15426861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0448" y="511443"/>
            <a:ext cx="11391254" cy="5909310"/>
          </a:xfrm>
          <a:prstGeom prst="rect">
            <a:avLst/>
          </a:prstGeom>
          <a:noFill/>
        </p:spPr>
        <p:txBody>
          <a:bodyPr wrap="square" rtlCol="0">
            <a:spAutoFit/>
          </a:bodyPr>
          <a:lstStyle/>
          <a:p>
            <a:r>
              <a:rPr lang="en-US" sz="5400" dirty="0" smtClean="0">
                <a:solidFill>
                  <a:srgbClr val="002060"/>
                </a:solidFill>
                <a:latin typeface="Arial" charset="0"/>
                <a:ea typeface="Arial" charset="0"/>
                <a:cs typeface="Arial" charset="0"/>
              </a:rPr>
              <a:t>For you, what things are </a:t>
            </a:r>
            <a:r>
              <a:rPr lang="en-US" sz="5400" b="1" dirty="0" smtClean="0">
                <a:solidFill>
                  <a:srgbClr val="002060"/>
                </a:solidFill>
                <a:latin typeface="Arial" charset="0"/>
                <a:ea typeface="Arial" charset="0"/>
                <a:cs typeface="Arial" charset="0"/>
              </a:rPr>
              <a:t>foregrounded</a:t>
            </a:r>
            <a:r>
              <a:rPr lang="en-US" sz="5400" dirty="0" smtClean="0">
                <a:solidFill>
                  <a:srgbClr val="002060"/>
                </a:solidFill>
                <a:latin typeface="Arial" charset="0"/>
                <a:ea typeface="Arial" charset="0"/>
                <a:cs typeface="Arial" charset="0"/>
              </a:rPr>
              <a:t> when you read the poem? </a:t>
            </a:r>
          </a:p>
          <a:p>
            <a:endParaRPr lang="en-US" sz="5400" dirty="0">
              <a:solidFill>
                <a:srgbClr val="002060"/>
              </a:solidFill>
              <a:latin typeface="Arial" charset="0"/>
              <a:ea typeface="Arial" charset="0"/>
              <a:cs typeface="Arial" charset="0"/>
            </a:endParaRPr>
          </a:p>
          <a:p>
            <a:r>
              <a:rPr lang="en-US" sz="5400" dirty="0" smtClean="0">
                <a:solidFill>
                  <a:srgbClr val="002060"/>
                </a:solidFill>
                <a:latin typeface="Arial" charset="0"/>
                <a:ea typeface="Arial" charset="0"/>
                <a:cs typeface="Arial" charset="0"/>
              </a:rPr>
              <a:t>What kinds of things does your attention focus on? Why do you think this is?</a:t>
            </a:r>
            <a:endParaRPr lang="en-US" sz="5400" dirty="0">
              <a:latin typeface="Arial" charset="0"/>
              <a:ea typeface="Arial" charset="0"/>
              <a:cs typeface="Arial" charset="0"/>
            </a:endParaRPr>
          </a:p>
        </p:txBody>
      </p:sp>
    </p:spTree>
    <p:extLst>
      <p:ext uri="{BB962C8B-B14F-4D97-AF65-F5344CB8AC3E}">
        <p14:creationId xmlns:p14="http://schemas.microsoft.com/office/powerpoint/2010/main" val="1143916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191" y="1692543"/>
            <a:ext cx="11391254" cy="4708981"/>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latin typeface="Arial" charset="0"/>
                <a:ea typeface="Arial" charset="0"/>
                <a:cs typeface="Arial" charset="0"/>
              </a:rPr>
              <a:t>Things that move</a:t>
            </a:r>
          </a:p>
          <a:p>
            <a:pPr marL="457200" indent="-457200">
              <a:buFont typeface="Arial" panose="020B0604020202020204" pitchFamily="34" charset="0"/>
              <a:buChar char="•"/>
            </a:pPr>
            <a:r>
              <a:rPr lang="en-US" sz="3200" dirty="0" smtClean="0">
                <a:latin typeface="Arial" charset="0"/>
                <a:ea typeface="Arial" charset="0"/>
                <a:cs typeface="Arial" charset="0"/>
              </a:rPr>
              <a:t>Humans</a:t>
            </a:r>
          </a:p>
          <a:p>
            <a:pPr marL="457200" indent="-457200">
              <a:buFont typeface="Arial" panose="020B0604020202020204" pitchFamily="34" charset="0"/>
              <a:buChar char="•"/>
            </a:pPr>
            <a:r>
              <a:rPr lang="en-US" sz="3200" dirty="0" smtClean="0">
                <a:latin typeface="Arial" charset="0"/>
                <a:ea typeface="Arial" charset="0"/>
                <a:cs typeface="Arial" charset="0"/>
              </a:rPr>
              <a:t>Large objects</a:t>
            </a:r>
          </a:p>
          <a:p>
            <a:pPr marL="457200" indent="-457200">
              <a:buFont typeface="Arial" panose="020B0604020202020204" pitchFamily="34" charset="0"/>
              <a:buChar char="•"/>
            </a:pPr>
            <a:r>
              <a:rPr lang="en-US" sz="3200" dirty="0" smtClean="0">
                <a:latin typeface="Arial" charset="0"/>
                <a:ea typeface="Arial" charset="0"/>
                <a:cs typeface="Arial" charset="0"/>
              </a:rPr>
              <a:t>Noisy objects</a:t>
            </a:r>
          </a:p>
          <a:p>
            <a:pPr marL="457200" indent="-457200">
              <a:buFont typeface="Arial" panose="020B0604020202020204" pitchFamily="34" charset="0"/>
              <a:buChar char="•"/>
            </a:pPr>
            <a:r>
              <a:rPr lang="en-US" sz="3200" dirty="0" smtClean="0">
                <a:latin typeface="Arial" charset="0"/>
                <a:ea typeface="Arial" charset="0"/>
                <a:cs typeface="Arial" charset="0"/>
              </a:rPr>
              <a:t>Bright objects</a:t>
            </a:r>
          </a:p>
          <a:p>
            <a:pPr marL="457200" indent="-457200">
              <a:buFont typeface="Arial" panose="020B0604020202020204" pitchFamily="34" charset="0"/>
              <a:buChar char="•"/>
            </a:pPr>
            <a:r>
              <a:rPr lang="en-US" sz="3200" dirty="0">
                <a:latin typeface="Arial" charset="0"/>
                <a:ea typeface="Arial" charset="0"/>
                <a:cs typeface="Arial" charset="0"/>
              </a:rPr>
              <a:t>Things in Subject </a:t>
            </a:r>
            <a:r>
              <a:rPr lang="en-US" sz="3200" dirty="0" smtClean="0">
                <a:latin typeface="Arial" charset="0"/>
                <a:ea typeface="Arial" charset="0"/>
                <a:cs typeface="Arial" charset="0"/>
              </a:rPr>
              <a:t>position</a:t>
            </a:r>
          </a:p>
          <a:p>
            <a:endParaRPr lang="en-US" sz="3600" dirty="0">
              <a:latin typeface="Arial" charset="0"/>
              <a:ea typeface="Arial" charset="0"/>
              <a:cs typeface="Arial" charset="0"/>
            </a:endParaRPr>
          </a:p>
          <a:p>
            <a:pPr algn="ctr"/>
            <a:r>
              <a:rPr lang="en-US" sz="3600" b="1" dirty="0" smtClean="0">
                <a:solidFill>
                  <a:srgbClr val="002060"/>
                </a:solidFill>
                <a:latin typeface="Arial" charset="0"/>
                <a:ea typeface="Arial" charset="0"/>
                <a:cs typeface="Arial" charset="0"/>
              </a:rPr>
              <a:t>How can you apply this idea to the poem? Does it work, for what stands out in your own text-world?</a:t>
            </a:r>
          </a:p>
        </p:txBody>
      </p:sp>
      <p:sp>
        <p:nvSpPr>
          <p:cNvPr id="3" name="TextBox 2"/>
          <p:cNvSpPr txBox="1"/>
          <p:nvPr/>
        </p:nvSpPr>
        <p:spPr>
          <a:xfrm>
            <a:off x="219191" y="192129"/>
            <a:ext cx="11391254" cy="1200329"/>
          </a:xfrm>
          <a:prstGeom prst="rect">
            <a:avLst/>
          </a:prstGeom>
          <a:noFill/>
        </p:spPr>
        <p:txBody>
          <a:bodyPr wrap="square" rtlCol="0">
            <a:spAutoFit/>
          </a:bodyPr>
          <a:lstStyle/>
          <a:p>
            <a:r>
              <a:rPr lang="en-US" sz="3600" b="1" i="1" dirty="0" smtClean="0">
                <a:latin typeface="Arial" charset="0"/>
                <a:ea typeface="Arial" charset="0"/>
                <a:cs typeface="Arial" charset="0"/>
              </a:rPr>
              <a:t>Textual attractors</a:t>
            </a:r>
            <a:r>
              <a:rPr lang="en-US" sz="3600" dirty="0" smtClean="0">
                <a:latin typeface="Arial" charset="0"/>
                <a:ea typeface="Arial" charset="0"/>
                <a:cs typeface="Arial" charset="0"/>
              </a:rPr>
              <a:t>: things that stand out, and are foregrounded in a text-world</a:t>
            </a:r>
          </a:p>
        </p:txBody>
      </p:sp>
    </p:spTree>
    <p:extLst>
      <p:ext uri="{BB962C8B-B14F-4D97-AF65-F5344CB8AC3E}">
        <p14:creationId xmlns:p14="http://schemas.microsoft.com/office/powerpoint/2010/main" val="7197309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191" y="192129"/>
            <a:ext cx="11391254" cy="646331"/>
          </a:xfrm>
          <a:prstGeom prst="rect">
            <a:avLst/>
          </a:prstGeom>
          <a:noFill/>
        </p:spPr>
        <p:txBody>
          <a:bodyPr wrap="square" rtlCol="0">
            <a:spAutoFit/>
          </a:bodyPr>
          <a:lstStyle/>
          <a:p>
            <a:r>
              <a:rPr lang="en-US" sz="3600" b="1" i="1" dirty="0" smtClean="0">
                <a:latin typeface="Arial" charset="0"/>
                <a:ea typeface="Arial" charset="0"/>
                <a:cs typeface="Arial" charset="0"/>
              </a:rPr>
              <a:t>Textual attractors</a:t>
            </a:r>
            <a:r>
              <a:rPr lang="en-US" sz="3600" dirty="0" smtClean="0">
                <a:latin typeface="Arial" charset="0"/>
                <a:ea typeface="Arial" charset="0"/>
                <a:cs typeface="Arial" charset="0"/>
              </a:rPr>
              <a:t>: things that stand out</a:t>
            </a:r>
          </a:p>
        </p:txBody>
      </p:sp>
      <p:graphicFrame>
        <p:nvGraphicFramePr>
          <p:cNvPr id="3" name="Table 2"/>
          <p:cNvGraphicFramePr>
            <a:graphicFrameLocks noGrp="1"/>
          </p:cNvGraphicFramePr>
          <p:nvPr>
            <p:extLst>
              <p:ext uri="{D42A27DB-BD31-4B8C-83A1-F6EECF244321}">
                <p14:modId xmlns:p14="http://schemas.microsoft.com/office/powerpoint/2010/main" val="453358912"/>
              </p:ext>
            </p:extLst>
          </p:nvPr>
        </p:nvGraphicFramePr>
        <p:xfrm>
          <a:off x="219191" y="1314751"/>
          <a:ext cx="11784123" cy="4231640"/>
        </p:xfrm>
        <a:graphic>
          <a:graphicData uri="http://schemas.openxmlformats.org/drawingml/2006/table">
            <a:tbl>
              <a:tblPr firstRow="1" bandRow="1">
                <a:tableStyleId>{5C22544A-7EE6-4342-B048-85BDC9FD1C3A}</a:tableStyleId>
              </a:tblPr>
              <a:tblGrid>
                <a:gridCol w="2851297"/>
                <a:gridCol w="5004785"/>
                <a:gridCol w="3928041"/>
              </a:tblGrid>
              <a:tr h="370840">
                <a:tc>
                  <a:txBody>
                    <a:bodyPr/>
                    <a:lstStyle/>
                    <a:p>
                      <a:r>
                        <a:rPr lang="en-US" sz="1800" dirty="0" smtClean="0">
                          <a:latin typeface="Arial" charset="0"/>
                          <a:ea typeface="Arial" charset="0"/>
                          <a:cs typeface="Arial" charset="0"/>
                        </a:rPr>
                        <a:t>Textual attractor</a:t>
                      </a:r>
                      <a:endParaRPr lang="en-US" sz="1800" dirty="0">
                        <a:latin typeface="Arial" charset="0"/>
                        <a:ea typeface="Arial" charset="0"/>
                        <a:cs typeface="Arial" charset="0"/>
                      </a:endParaRPr>
                    </a:p>
                  </a:txBody>
                  <a:tcPr/>
                </a:tc>
                <a:tc>
                  <a:txBody>
                    <a:bodyPr/>
                    <a:lstStyle/>
                    <a:p>
                      <a:r>
                        <a:rPr lang="en-US" sz="1800" dirty="0" smtClean="0">
                          <a:latin typeface="Arial" charset="0"/>
                          <a:ea typeface="Arial" charset="0"/>
                          <a:cs typeface="Arial" charset="0"/>
                        </a:rPr>
                        <a:t>Example(s) from the poem</a:t>
                      </a:r>
                      <a:endParaRPr lang="en-US" sz="1800" dirty="0">
                        <a:latin typeface="Arial" charset="0"/>
                        <a:ea typeface="Arial" charset="0"/>
                        <a:cs typeface="Arial" charset="0"/>
                      </a:endParaRPr>
                    </a:p>
                  </a:txBody>
                  <a:tcPr/>
                </a:tc>
                <a:tc>
                  <a:txBody>
                    <a:bodyPr/>
                    <a:lstStyle/>
                    <a:p>
                      <a:r>
                        <a:rPr lang="en-US" sz="1800" dirty="0" smtClean="0">
                          <a:latin typeface="Arial" charset="0"/>
                          <a:ea typeface="Arial" charset="0"/>
                          <a:cs typeface="Arial" charset="0"/>
                        </a:rPr>
                        <a:t>Potential significance. Why are</a:t>
                      </a:r>
                      <a:r>
                        <a:rPr lang="en-US" sz="1800" baseline="0" dirty="0" smtClean="0">
                          <a:latin typeface="Arial" charset="0"/>
                          <a:ea typeface="Arial" charset="0"/>
                          <a:cs typeface="Arial" charset="0"/>
                        </a:rPr>
                        <a:t> these foregrounded?</a:t>
                      </a:r>
                      <a:endParaRPr lang="en-US" sz="1800" dirty="0">
                        <a:latin typeface="Arial" charset="0"/>
                        <a:ea typeface="Arial" charset="0"/>
                        <a:cs typeface="Arial" charset="0"/>
                      </a:endParaRPr>
                    </a:p>
                  </a:txBody>
                  <a:tcPr/>
                </a:tc>
              </a:tr>
              <a:tr h="370840">
                <a:tc>
                  <a:txBody>
                    <a:bodyPr/>
                    <a:lstStyle/>
                    <a:p>
                      <a:r>
                        <a:rPr lang="en-US" sz="1800" dirty="0" smtClean="0">
                          <a:latin typeface="Arial" charset="0"/>
                          <a:ea typeface="Arial" charset="0"/>
                          <a:cs typeface="Arial" charset="0"/>
                        </a:rPr>
                        <a:t>Things</a:t>
                      </a:r>
                      <a:r>
                        <a:rPr lang="en-US" sz="1800" baseline="0" dirty="0" smtClean="0">
                          <a:latin typeface="Arial" charset="0"/>
                          <a:ea typeface="Arial" charset="0"/>
                          <a:cs typeface="Arial" charset="0"/>
                        </a:rPr>
                        <a:t> that move</a:t>
                      </a:r>
                      <a:endParaRPr lang="en-US" sz="1800" dirty="0">
                        <a:latin typeface="Arial" charset="0"/>
                        <a:ea typeface="Arial" charset="0"/>
                        <a:cs typeface="Arial" charset="0"/>
                      </a:endParaRPr>
                    </a:p>
                  </a:txBody>
                  <a:tcPr/>
                </a:tc>
                <a:tc>
                  <a:txBody>
                    <a:bodyPr/>
                    <a:lstStyle/>
                    <a:p>
                      <a:r>
                        <a:rPr lang="en-US" sz="1800" dirty="0" smtClean="0">
                          <a:latin typeface="Arial" charset="0"/>
                          <a:ea typeface="Arial" charset="0"/>
                          <a:cs typeface="Arial" charset="0"/>
                        </a:rPr>
                        <a:t>The soldier, as indicated by the presence</a:t>
                      </a:r>
                      <a:r>
                        <a:rPr lang="en-US" sz="1800" baseline="0" dirty="0" smtClean="0">
                          <a:latin typeface="Arial" charset="0"/>
                          <a:ea typeface="Arial" charset="0"/>
                          <a:cs typeface="Arial" charset="0"/>
                        </a:rPr>
                        <a:t> of multiple verbs: </a:t>
                      </a:r>
                      <a:r>
                        <a:rPr lang="en-US" sz="1800" i="1" baseline="0" dirty="0" smtClean="0">
                          <a:latin typeface="Arial" charset="0"/>
                          <a:ea typeface="Arial" charset="0"/>
                          <a:cs typeface="Arial" charset="0"/>
                        </a:rPr>
                        <a:t>he grabbed</a:t>
                      </a:r>
                      <a:r>
                        <a:rPr lang="en-US" sz="1800" i="0" baseline="0" dirty="0" smtClean="0">
                          <a:latin typeface="Arial" charset="0"/>
                          <a:ea typeface="Arial" charset="0"/>
                          <a:cs typeface="Arial" charset="0"/>
                        </a:rPr>
                        <a:t>, </a:t>
                      </a:r>
                      <a:r>
                        <a:rPr lang="en-US" sz="1800" i="1" baseline="0" dirty="0" smtClean="0">
                          <a:latin typeface="Arial" charset="0"/>
                          <a:ea typeface="Arial" charset="0"/>
                          <a:cs typeface="Arial" charset="0"/>
                        </a:rPr>
                        <a:t>stooped</a:t>
                      </a:r>
                      <a:r>
                        <a:rPr lang="en-US" sz="1800" i="0" baseline="0" dirty="0" smtClean="0">
                          <a:latin typeface="Arial" charset="0"/>
                          <a:ea typeface="Arial" charset="0"/>
                          <a:cs typeface="Arial" charset="0"/>
                        </a:rPr>
                        <a:t>, </a:t>
                      </a:r>
                      <a:r>
                        <a:rPr lang="en-US" sz="1800" i="1" baseline="0" dirty="0" smtClean="0">
                          <a:latin typeface="Arial" charset="0"/>
                          <a:ea typeface="Arial" charset="0"/>
                          <a:cs typeface="Arial" charset="0"/>
                        </a:rPr>
                        <a:t>staggered on</a:t>
                      </a:r>
                      <a:endParaRPr lang="en-US" sz="1800" i="0" dirty="0">
                        <a:latin typeface="Arial" charset="0"/>
                        <a:ea typeface="Arial" charset="0"/>
                        <a:cs typeface="Arial" charset="0"/>
                      </a:endParaRPr>
                    </a:p>
                  </a:txBody>
                  <a:tcPr/>
                </a:tc>
                <a:tc>
                  <a:txBody>
                    <a:bodyPr/>
                    <a:lstStyle/>
                    <a:p>
                      <a:r>
                        <a:rPr lang="en-US" sz="1800" dirty="0" smtClean="0">
                          <a:latin typeface="Arial" charset="0"/>
                          <a:ea typeface="Arial" charset="0"/>
                          <a:cs typeface="Arial" charset="0"/>
                        </a:rPr>
                        <a:t>Perhaps the poet wanted to emphasize</a:t>
                      </a:r>
                      <a:r>
                        <a:rPr lang="en-US" sz="1800" baseline="0" dirty="0" smtClean="0">
                          <a:latin typeface="Arial" charset="0"/>
                          <a:ea typeface="Arial" charset="0"/>
                          <a:cs typeface="Arial" charset="0"/>
                        </a:rPr>
                        <a:t> the soldier moving through the tunnel, trying to escape. It also contrasts against the stillness of everything else in the tunnel, because there is such a lack of life. </a:t>
                      </a:r>
                      <a:endParaRPr lang="en-US" sz="1800" dirty="0">
                        <a:latin typeface="Arial" charset="0"/>
                        <a:ea typeface="Arial" charset="0"/>
                        <a:cs typeface="Arial" charset="0"/>
                      </a:endParaRPr>
                    </a:p>
                  </a:txBody>
                  <a:tcPr/>
                </a:tc>
              </a:tr>
              <a:tr h="370840">
                <a:tc>
                  <a:txBody>
                    <a:bodyPr/>
                    <a:lstStyle/>
                    <a:p>
                      <a:r>
                        <a:rPr lang="en-US" sz="1800" dirty="0" smtClean="0">
                          <a:latin typeface="Arial" charset="0"/>
                          <a:ea typeface="Arial" charset="0"/>
                          <a:cs typeface="Arial" charset="0"/>
                        </a:rPr>
                        <a:t>Humans</a:t>
                      </a:r>
                      <a:endParaRPr lang="en-US" sz="1800" dirty="0">
                        <a:latin typeface="Arial" charset="0"/>
                        <a:ea typeface="Arial" charset="0"/>
                        <a:cs typeface="Arial" charset="0"/>
                      </a:endParaRPr>
                    </a:p>
                  </a:txBody>
                  <a:tcPr/>
                </a:tc>
                <a:tc>
                  <a:txBody>
                    <a:bodyPr/>
                    <a:lstStyle/>
                    <a:p>
                      <a:endParaRPr lang="en-US" sz="1800" dirty="0">
                        <a:latin typeface="Arial" charset="0"/>
                        <a:ea typeface="Arial" charset="0"/>
                        <a:cs typeface="Arial" charset="0"/>
                      </a:endParaRPr>
                    </a:p>
                  </a:txBody>
                  <a:tcPr/>
                </a:tc>
                <a:tc>
                  <a:txBody>
                    <a:bodyPr/>
                    <a:lstStyle/>
                    <a:p>
                      <a:endParaRPr lang="en-US" sz="1800">
                        <a:latin typeface="Arial" charset="0"/>
                        <a:ea typeface="Arial" charset="0"/>
                        <a:cs typeface="Arial" charset="0"/>
                      </a:endParaRPr>
                    </a:p>
                  </a:txBody>
                  <a:tcPr/>
                </a:tc>
              </a:tr>
              <a:tr h="370840">
                <a:tc>
                  <a:txBody>
                    <a:bodyPr/>
                    <a:lstStyle/>
                    <a:p>
                      <a:r>
                        <a:rPr lang="en-US" sz="1800" dirty="0" smtClean="0">
                          <a:latin typeface="Arial" charset="0"/>
                          <a:ea typeface="Arial" charset="0"/>
                          <a:cs typeface="Arial" charset="0"/>
                        </a:rPr>
                        <a:t>Large objects</a:t>
                      </a:r>
                      <a:endParaRPr lang="en-US" sz="1800" dirty="0">
                        <a:latin typeface="Arial" charset="0"/>
                        <a:ea typeface="Arial" charset="0"/>
                        <a:cs typeface="Arial" charset="0"/>
                      </a:endParaRPr>
                    </a:p>
                  </a:txBody>
                  <a:tcPr/>
                </a:tc>
                <a:tc>
                  <a:txBody>
                    <a:bodyPr/>
                    <a:lstStyle/>
                    <a:p>
                      <a:endParaRPr lang="en-US" sz="1800">
                        <a:latin typeface="Arial" charset="0"/>
                        <a:ea typeface="Arial" charset="0"/>
                        <a:cs typeface="Arial" charset="0"/>
                      </a:endParaRPr>
                    </a:p>
                  </a:txBody>
                  <a:tcPr/>
                </a:tc>
                <a:tc>
                  <a:txBody>
                    <a:bodyPr/>
                    <a:lstStyle/>
                    <a:p>
                      <a:endParaRPr lang="en-US" sz="1800">
                        <a:latin typeface="Arial" charset="0"/>
                        <a:ea typeface="Arial" charset="0"/>
                        <a:cs typeface="Arial" charset="0"/>
                      </a:endParaRPr>
                    </a:p>
                  </a:txBody>
                  <a:tcPr/>
                </a:tc>
              </a:tr>
              <a:tr h="370840">
                <a:tc>
                  <a:txBody>
                    <a:bodyPr/>
                    <a:lstStyle/>
                    <a:p>
                      <a:r>
                        <a:rPr lang="en-US" sz="1800" dirty="0" smtClean="0">
                          <a:latin typeface="Arial" charset="0"/>
                          <a:ea typeface="Arial" charset="0"/>
                          <a:cs typeface="Arial" charset="0"/>
                        </a:rPr>
                        <a:t>Noisy objects</a:t>
                      </a:r>
                      <a:endParaRPr lang="en-US" sz="1800" dirty="0">
                        <a:latin typeface="Arial" charset="0"/>
                        <a:ea typeface="Arial" charset="0"/>
                        <a:cs typeface="Arial" charset="0"/>
                      </a:endParaRPr>
                    </a:p>
                  </a:txBody>
                  <a:tcPr/>
                </a:tc>
                <a:tc>
                  <a:txBody>
                    <a:bodyPr/>
                    <a:lstStyle/>
                    <a:p>
                      <a:endParaRPr lang="en-US" sz="1800">
                        <a:latin typeface="Arial" charset="0"/>
                        <a:ea typeface="Arial" charset="0"/>
                        <a:cs typeface="Arial" charset="0"/>
                      </a:endParaRPr>
                    </a:p>
                  </a:txBody>
                  <a:tcPr/>
                </a:tc>
                <a:tc>
                  <a:txBody>
                    <a:bodyPr/>
                    <a:lstStyle/>
                    <a:p>
                      <a:endParaRPr lang="en-US" sz="1800" dirty="0">
                        <a:latin typeface="Arial" charset="0"/>
                        <a:ea typeface="Arial" charset="0"/>
                        <a:cs typeface="Arial" charset="0"/>
                      </a:endParaRPr>
                    </a:p>
                  </a:txBody>
                  <a:tcPr/>
                </a:tc>
              </a:tr>
              <a:tr h="370840">
                <a:tc>
                  <a:txBody>
                    <a:bodyPr/>
                    <a:lstStyle/>
                    <a:p>
                      <a:r>
                        <a:rPr lang="en-US" sz="1800" dirty="0" smtClean="0">
                          <a:latin typeface="Arial" charset="0"/>
                          <a:ea typeface="Arial" charset="0"/>
                          <a:cs typeface="Arial" charset="0"/>
                        </a:rPr>
                        <a:t>Bright objects</a:t>
                      </a:r>
                      <a:endParaRPr lang="en-US" sz="1800" dirty="0">
                        <a:latin typeface="Arial" charset="0"/>
                        <a:ea typeface="Arial" charset="0"/>
                        <a:cs typeface="Arial" charset="0"/>
                      </a:endParaRPr>
                    </a:p>
                  </a:txBody>
                  <a:tcPr/>
                </a:tc>
                <a:tc>
                  <a:txBody>
                    <a:bodyPr/>
                    <a:lstStyle/>
                    <a:p>
                      <a:endParaRPr lang="en-US" sz="1800" dirty="0">
                        <a:latin typeface="Arial" charset="0"/>
                        <a:ea typeface="Arial" charset="0"/>
                        <a:cs typeface="Arial" charset="0"/>
                      </a:endParaRPr>
                    </a:p>
                  </a:txBody>
                  <a:tcPr/>
                </a:tc>
                <a:tc>
                  <a:txBody>
                    <a:bodyPr/>
                    <a:lstStyle/>
                    <a:p>
                      <a:endParaRPr lang="en-US" sz="1800" dirty="0" smtClean="0">
                        <a:latin typeface="Arial" charset="0"/>
                        <a:ea typeface="Arial" charset="0"/>
                        <a:cs typeface="Arial" charset="0"/>
                      </a:endParaRPr>
                    </a:p>
                  </a:txBody>
                  <a:tcPr/>
                </a:tc>
              </a:tr>
              <a:tr h="370840">
                <a:tc>
                  <a:txBody>
                    <a:bodyPr/>
                    <a:lstStyle/>
                    <a:p>
                      <a:r>
                        <a:rPr lang="en-US" sz="1800" dirty="0" smtClean="0">
                          <a:latin typeface="Arial" charset="0"/>
                          <a:ea typeface="Arial" charset="0"/>
                          <a:cs typeface="Arial" charset="0"/>
                        </a:rPr>
                        <a:t>Things in Subject</a:t>
                      </a:r>
                      <a:r>
                        <a:rPr lang="en-US" sz="1800" baseline="0" dirty="0" smtClean="0">
                          <a:latin typeface="Arial" charset="0"/>
                          <a:ea typeface="Arial" charset="0"/>
                          <a:cs typeface="Arial" charset="0"/>
                        </a:rPr>
                        <a:t> position</a:t>
                      </a:r>
                      <a:endParaRPr lang="en-US" sz="1800" dirty="0">
                        <a:latin typeface="Arial" charset="0"/>
                        <a:ea typeface="Arial" charset="0"/>
                        <a:cs typeface="Arial" charset="0"/>
                      </a:endParaRPr>
                    </a:p>
                  </a:txBody>
                  <a:tcPr/>
                </a:tc>
                <a:tc>
                  <a:txBody>
                    <a:bodyPr/>
                    <a:lstStyle/>
                    <a:p>
                      <a:endParaRPr lang="en-US" sz="1800" dirty="0">
                        <a:latin typeface="Arial" charset="0"/>
                        <a:ea typeface="Arial" charset="0"/>
                        <a:cs typeface="Arial" charset="0"/>
                      </a:endParaRPr>
                    </a:p>
                  </a:txBody>
                  <a:tcPr/>
                </a:tc>
                <a:tc>
                  <a:txBody>
                    <a:bodyPr/>
                    <a:lstStyle/>
                    <a:p>
                      <a:endParaRPr lang="en-US" sz="1800" dirty="0" smtClean="0">
                        <a:latin typeface="Arial" charset="0"/>
                        <a:ea typeface="Arial" charset="0"/>
                        <a:cs typeface="Arial" charset="0"/>
                      </a:endParaRPr>
                    </a:p>
                  </a:txBody>
                  <a:tcPr/>
                </a:tc>
              </a:tr>
            </a:tbl>
          </a:graphicData>
        </a:graphic>
      </p:graphicFrame>
    </p:spTree>
    <p:extLst>
      <p:ext uri="{BB962C8B-B14F-4D97-AF65-F5344CB8AC3E}">
        <p14:creationId xmlns:p14="http://schemas.microsoft.com/office/powerpoint/2010/main" val="15585551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0448" y="511443"/>
            <a:ext cx="11391254" cy="4832092"/>
          </a:xfrm>
          <a:prstGeom prst="rect">
            <a:avLst/>
          </a:prstGeom>
          <a:noFill/>
        </p:spPr>
        <p:txBody>
          <a:bodyPr wrap="square" rtlCol="0">
            <a:spAutoFit/>
          </a:bodyPr>
          <a:lstStyle/>
          <a:p>
            <a:r>
              <a:rPr lang="en-US" sz="4400" dirty="0" smtClean="0">
                <a:latin typeface="Arial" charset="0"/>
                <a:ea typeface="Arial" charset="0"/>
                <a:cs typeface="Arial" charset="0"/>
              </a:rPr>
              <a:t>We have said that the poem involves a lot of </a:t>
            </a:r>
            <a:r>
              <a:rPr lang="en-US" sz="4400" b="1" dirty="0" smtClean="0">
                <a:latin typeface="Arial" charset="0"/>
                <a:ea typeface="Arial" charset="0"/>
                <a:cs typeface="Arial" charset="0"/>
              </a:rPr>
              <a:t>movement</a:t>
            </a:r>
            <a:r>
              <a:rPr lang="en-US" sz="4400" dirty="0" smtClean="0">
                <a:latin typeface="Arial" charset="0"/>
                <a:ea typeface="Arial" charset="0"/>
                <a:cs typeface="Arial" charset="0"/>
              </a:rPr>
              <a:t>. </a:t>
            </a:r>
          </a:p>
          <a:p>
            <a:endParaRPr lang="en-US" sz="4400" dirty="0">
              <a:latin typeface="Arial" charset="0"/>
              <a:ea typeface="Arial" charset="0"/>
              <a:cs typeface="Arial" charset="0"/>
            </a:endParaRPr>
          </a:p>
          <a:p>
            <a:r>
              <a:rPr lang="en-US" sz="4400" dirty="0" smtClean="0">
                <a:latin typeface="Arial" charset="0"/>
                <a:ea typeface="Arial" charset="0"/>
                <a:cs typeface="Arial" charset="0"/>
              </a:rPr>
              <a:t>In other words, the text-world is dynamic like a film, not static like a picture. </a:t>
            </a:r>
          </a:p>
          <a:p>
            <a:endParaRPr lang="en-US" sz="4400" dirty="0">
              <a:latin typeface="Arial" charset="0"/>
              <a:ea typeface="Arial" charset="0"/>
              <a:cs typeface="Arial" charset="0"/>
            </a:endParaRPr>
          </a:p>
          <a:p>
            <a:r>
              <a:rPr lang="en-US" sz="4400" dirty="0" smtClean="0">
                <a:latin typeface="Arial" charset="0"/>
                <a:ea typeface="Arial" charset="0"/>
                <a:cs typeface="Arial" charset="0"/>
              </a:rPr>
              <a:t>Which words create this movement?</a:t>
            </a:r>
            <a:endParaRPr lang="en-US" sz="4400" dirty="0">
              <a:latin typeface="Arial" charset="0"/>
              <a:ea typeface="Arial" charset="0"/>
              <a:cs typeface="Arial" charset="0"/>
            </a:endParaRPr>
          </a:p>
        </p:txBody>
      </p:sp>
    </p:spTree>
    <p:extLst>
      <p:ext uri="{BB962C8B-B14F-4D97-AF65-F5344CB8AC3E}">
        <p14:creationId xmlns:p14="http://schemas.microsoft.com/office/powerpoint/2010/main" val="21073007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0448" y="511443"/>
            <a:ext cx="11313762" cy="6001643"/>
          </a:xfrm>
          <a:prstGeom prst="rect">
            <a:avLst/>
          </a:prstGeom>
          <a:noFill/>
        </p:spPr>
        <p:txBody>
          <a:bodyPr wrap="square" rtlCol="0">
            <a:spAutoFit/>
          </a:bodyPr>
          <a:lstStyle/>
          <a:p>
            <a:r>
              <a:rPr lang="en-US" sz="3200" b="1" dirty="0" smtClean="0">
                <a:latin typeface="Arial" charset="0"/>
                <a:ea typeface="Arial" charset="0"/>
                <a:cs typeface="Arial" charset="0"/>
              </a:rPr>
              <a:t>Verb types</a:t>
            </a:r>
          </a:p>
          <a:p>
            <a:endParaRPr lang="en-US" sz="3200" dirty="0">
              <a:latin typeface="Arial" charset="0"/>
              <a:ea typeface="Arial" charset="0"/>
              <a:cs typeface="Arial" charset="0"/>
            </a:endParaRPr>
          </a:p>
          <a:p>
            <a:r>
              <a:rPr lang="en-US" sz="3200" dirty="0" smtClean="0">
                <a:solidFill>
                  <a:srgbClr val="FF0000"/>
                </a:solidFill>
                <a:latin typeface="Arial" charset="0"/>
                <a:ea typeface="Arial" charset="0"/>
                <a:cs typeface="Arial" charset="0"/>
              </a:rPr>
              <a:t>Action	</a:t>
            </a:r>
            <a:r>
              <a:rPr lang="en-US" sz="3200" dirty="0" smtClean="0">
                <a:latin typeface="Arial" charset="0"/>
                <a:ea typeface="Arial" charset="0"/>
                <a:cs typeface="Arial" charset="0"/>
              </a:rPr>
              <a:t>			She </a:t>
            </a:r>
            <a:r>
              <a:rPr lang="en-US" sz="3200" dirty="0" smtClean="0">
                <a:solidFill>
                  <a:srgbClr val="FF0000"/>
                </a:solidFill>
                <a:latin typeface="Arial" charset="0"/>
                <a:ea typeface="Arial" charset="0"/>
                <a:cs typeface="Arial" charset="0"/>
              </a:rPr>
              <a:t>devoured</a:t>
            </a:r>
            <a:r>
              <a:rPr lang="en-US" sz="3200" dirty="0" smtClean="0">
                <a:latin typeface="Arial" charset="0"/>
                <a:ea typeface="Arial" charset="0"/>
                <a:cs typeface="Arial" charset="0"/>
              </a:rPr>
              <a:t> the sandwich</a:t>
            </a:r>
          </a:p>
          <a:p>
            <a:r>
              <a:rPr lang="en-US" sz="3200" dirty="0" smtClean="0">
                <a:solidFill>
                  <a:srgbClr val="00A500"/>
                </a:solidFill>
                <a:latin typeface="Arial" charset="0"/>
                <a:ea typeface="Arial" charset="0"/>
                <a:cs typeface="Arial" charset="0"/>
              </a:rPr>
              <a:t>Thought/perception	</a:t>
            </a:r>
            <a:r>
              <a:rPr lang="en-US" sz="3200" dirty="0" smtClean="0">
                <a:latin typeface="Arial" charset="0"/>
                <a:ea typeface="Arial" charset="0"/>
                <a:cs typeface="Arial" charset="0"/>
              </a:rPr>
              <a:t>	She </a:t>
            </a:r>
            <a:r>
              <a:rPr lang="en-US" sz="3200" dirty="0" smtClean="0">
                <a:solidFill>
                  <a:srgbClr val="00A500"/>
                </a:solidFill>
                <a:latin typeface="Arial" charset="0"/>
                <a:ea typeface="Arial" charset="0"/>
                <a:cs typeface="Arial" charset="0"/>
              </a:rPr>
              <a:t>thought</a:t>
            </a:r>
            <a:r>
              <a:rPr lang="en-US" sz="3200" dirty="0" smtClean="0">
                <a:latin typeface="Arial" charset="0"/>
                <a:ea typeface="Arial" charset="0"/>
                <a:cs typeface="Arial" charset="0"/>
              </a:rPr>
              <a:t> about the sandwich</a:t>
            </a:r>
          </a:p>
          <a:p>
            <a:r>
              <a:rPr lang="en-US" sz="3200" dirty="0" smtClean="0">
                <a:solidFill>
                  <a:srgbClr val="7030A0"/>
                </a:solidFill>
                <a:latin typeface="Arial" charset="0"/>
                <a:ea typeface="Arial" charset="0"/>
                <a:cs typeface="Arial" charset="0"/>
              </a:rPr>
              <a:t>Speech	</a:t>
            </a:r>
            <a:r>
              <a:rPr lang="en-US" sz="3200" dirty="0" smtClean="0">
                <a:latin typeface="Arial" charset="0"/>
                <a:ea typeface="Arial" charset="0"/>
                <a:cs typeface="Arial" charset="0"/>
              </a:rPr>
              <a:t>			She </a:t>
            </a:r>
            <a:r>
              <a:rPr lang="en-US" sz="3200" dirty="0" smtClean="0">
                <a:solidFill>
                  <a:srgbClr val="7030A0"/>
                </a:solidFill>
                <a:latin typeface="Arial" charset="0"/>
                <a:ea typeface="Arial" charset="0"/>
                <a:cs typeface="Arial" charset="0"/>
              </a:rPr>
              <a:t>talked</a:t>
            </a:r>
            <a:r>
              <a:rPr lang="en-US" sz="3200" dirty="0" smtClean="0">
                <a:latin typeface="Arial" charset="0"/>
                <a:ea typeface="Arial" charset="0"/>
                <a:cs typeface="Arial" charset="0"/>
              </a:rPr>
              <a:t> about sandwiches</a:t>
            </a:r>
          </a:p>
          <a:p>
            <a:endParaRPr lang="en-US" sz="3200" dirty="0">
              <a:latin typeface="Arial" charset="0"/>
              <a:ea typeface="Arial" charset="0"/>
              <a:cs typeface="Arial" charset="0"/>
            </a:endParaRPr>
          </a:p>
          <a:p>
            <a:r>
              <a:rPr lang="en-US" sz="3200" dirty="0" smtClean="0">
                <a:latin typeface="Arial" charset="0"/>
                <a:ea typeface="Arial" charset="0"/>
                <a:cs typeface="Arial" charset="0"/>
              </a:rPr>
              <a:t>Label each verb in the poem according to this classification.</a:t>
            </a:r>
          </a:p>
          <a:p>
            <a:endParaRPr lang="en-US" sz="3200" dirty="0">
              <a:latin typeface="Arial" charset="0"/>
              <a:ea typeface="Arial" charset="0"/>
              <a:cs typeface="Arial" charset="0"/>
            </a:endParaRPr>
          </a:p>
          <a:p>
            <a:r>
              <a:rPr lang="en-US" sz="3200" b="1" dirty="0" smtClean="0">
                <a:latin typeface="Arial" charset="0"/>
                <a:ea typeface="Arial" charset="0"/>
                <a:cs typeface="Arial" charset="0"/>
              </a:rPr>
              <a:t>What patterns do you notice?</a:t>
            </a:r>
          </a:p>
          <a:p>
            <a:endParaRPr lang="en-US" sz="3200" b="1" dirty="0">
              <a:latin typeface="Arial" charset="0"/>
              <a:ea typeface="Arial" charset="0"/>
              <a:cs typeface="Arial" charset="0"/>
            </a:endParaRPr>
          </a:p>
          <a:p>
            <a:r>
              <a:rPr lang="en-US" sz="3200" b="1" dirty="0" smtClean="0">
                <a:latin typeface="Arial" charset="0"/>
                <a:ea typeface="Arial" charset="0"/>
                <a:cs typeface="Arial" charset="0"/>
              </a:rPr>
              <a:t>What is foregrounded as a result? Why do you think Sassoon might have done this?</a:t>
            </a:r>
            <a:endParaRPr lang="en-US" sz="3200" b="1" dirty="0">
              <a:latin typeface="Arial" charset="0"/>
              <a:ea typeface="Arial" charset="0"/>
              <a:cs typeface="Arial" charset="0"/>
            </a:endParaRPr>
          </a:p>
        </p:txBody>
      </p:sp>
    </p:spTree>
    <p:extLst>
      <p:ext uri="{BB962C8B-B14F-4D97-AF65-F5344CB8AC3E}">
        <p14:creationId xmlns:p14="http://schemas.microsoft.com/office/powerpoint/2010/main" val="110259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49936" y="180952"/>
            <a:ext cx="12387072" cy="6863417"/>
            <a:chOff x="249936" y="180952"/>
            <a:chExt cx="12387072" cy="6863417"/>
          </a:xfrm>
        </p:grpSpPr>
        <p:sp>
          <p:nvSpPr>
            <p:cNvPr id="3" name="Rectangle 2"/>
            <p:cNvSpPr/>
            <p:nvPr/>
          </p:nvSpPr>
          <p:spPr>
            <a:xfrm>
              <a:off x="249936" y="180952"/>
              <a:ext cx="11545824" cy="6863417"/>
            </a:xfrm>
            <a:prstGeom prst="rect">
              <a:avLst/>
            </a:prstGeom>
          </p:spPr>
          <p:txBody>
            <a:bodyPr wrap="square" numCol="1">
              <a:spAutoFit/>
            </a:bodyPr>
            <a:lstStyle/>
            <a:p>
              <a:pPr fontAlgn="base"/>
              <a:r>
                <a:rPr lang="en-US" sz="2000" b="1" dirty="0" smtClean="0">
                  <a:solidFill>
                    <a:srgbClr val="404040"/>
                  </a:solidFill>
                  <a:latin typeface="Helvetica" charset="0"/>
                  <a:ea typeface="Helvetica" charset="0"/>
                  <a:cs typeface="Helvetica" charset="0"/>
                </a:rPr>
                <a:t>The Rear-Guard</a:t>
              </a:r>
            </a:p>
            <a:p>
              <a:pPr fontAlgn="base"/>
              <a:endParaRPr lang="en-US" sz="2000" dirty="0" smtClean="0">
                <a:solidFill>
                  <a:srgbClr val="404040"/>
                </a:solidFill>
                <a:latin typeface="Helvetica" charset="0"/>
                <a:ea typeface="Helvetica" charset="0"/>
                <a:cs typeface="Helvetica" charset="0"/>
              </a:endParaRPr>
            </a:p>
            <a:p>
              <a:pPr fontAlgn="base"/>
              <a:r>
                <a:rPr lang="en-US" sz="2000" dirty="0" smtClean="0">
                  <a:solidFill>
                    <a:srgbClr val="FF0000"/>
                  </a:solidFill>
                  <a:latin typeface="Helvetica" charset="0"/>
                  <a:ea typeface="Helvetica" charset="0"/>
                  <a:cs typeface="Helvetica" charset="0"/>
                </a:rPr>
                <a:t>Groping</a:t>
              </a:r>
              <a:r>
                <a:rPr lang="en-US" sz="2000" dirty="0" smtClean="0">
                  <a:solidFill>
                    <a:srgbClr val="404040"/>
                  </a:solidFill>
                  <a:latin typeface="Helvetica" charset="0"/>
                  <a:ea typeface="Helvetica" charset="0"/>
                  <a:cs typeface="Helvetica" charset="0"/>
                </a:rPr>
                <a:t> </a:t>
              </a:r>
              <a:r>
                <a:rPr lang="en-US" sz="2000" dirty="0">
                  <a:solidFill>
                    <a:srgbClr val="404040"/>
                  </a:solidFill>
                  <a:latin typeface="Helvetica" charset="0"/>
                  <a:ea typeface="Helvetica" charset="0"/>
                  <a:cs typeface="Helvetica" charset="0"/>
                </a:rPr>
                <a:t>along the tunnel, step by step,</a:t>
              </a:r>
              <a:br>
                <a:rPr lang="en-US" sz="2000" dirty="0">
                  <a:solidFill>
                    <a:srgbClr val="404040"/>
                  </a:solidFill>
                  <a:latin typeface="Helvetica" charset="0"/>
                  <a:ea typeface="Helvetica" charset="0"/>
                  <a:cs typeface="Helvetica" charset="0"/>
                </a:rPr>
              </a:br>
              <a:r>
                <a:rPr lang="en-US" sz="2000" dirty="0" smtClean="0">
                  <a:solidFill>
                    <a:srgbClr val="404040"/>
                  </a:solidFill>
                  <a:latin typeface="Helvetica" charset="0"/>
                  <a:ea typeface="Helvetica" charset="0"/>
                  <a:cs typeface="Helvetica" charset="0"/>
                </a:rPr>
                <a:t>He </a:t>
              </a:r>
              <a:r>
                <a:rPr lang="en-US" sz="2000" dirty="0">
                  <a:solidFill>
                    <a:srgbClr val="FF0000"/>
                  </a:solidFill>
                  <a:latin typeface="Helvetica" charset="0"/>
                  <a:ea typeface="Helvetica" charset="0"/>
                  <a:cs typeface="Helvetica" charset="0"/>
                </a:rPr>
                <a:t>winked</a:t>
              </a:r>
              <a:r>
                <a:rPr lang="en-US" sz="2000" dirty="0">
                  <a:solidFill>
                    <a:srgbClr val="404040"/>
                  </a:solidFill>
                  <a:latin typeface="Helvetica" charset="0"/>
                  <a:ea typeface="Helvetica" charset="0"/>
                  <a:cs typeface="Helvetica" charset="0"/>
                </a:rPr>
                <a:t> his prying torch with patching glare</a:t>
              </a:r>
              <a:br>
                <a:rPr lang="en-US" sz="2000" dirty="0">
                  <a:solidFill>
                    <a:srgbClr val="404040"/>
                  </a:solidFill>
                  <a:latin typeface="Helvetica" charset="0"/>
                  <a:ea typeface="Helvetica" charset="0"/>
                  <a:cs typeface="Helvetica" charset="0"/>
                </a:rPr>
              </a:br>
              <a:r>
                <a:rPr lang="en-US" sz="2000" dirty="0" smtClean="0">
                  <a:solidFill>
                    <a:srgbClr val="404040"/>
                  </a:solidFill>
                  <a:latin typeface="Helvetica" charset="0"/>
                  <a:ea typeface="Helvetica" charset="0"/>
                  <a:cs typeface="Helvetica" charset="0"/>
                </a:rPr>
                <a:t>From </a:t>
              </a:r>
              <a:r>
                <a:rPr lang="en-US" sz="2000" dirty="0">
                  <a:solidFill>
                    <a:srgbClr val="404040"/>
                  </a:solidFill>
                  <a:latin typeface="Helvetica" charset="0"/>
                  <a:ea typeface="Helvetica" charset="0"/>
                  <a:cs typeface="Helvetica" charset="0"/>
                </a:rPr>
                <a:t>side to side, and </a:t>
              </a:r>
              <a:r>
                <a:rPr lang="en-US" sz="2000" dirty="0">
                  <a:solidFill>
                    <a:srgbClr val="FF0000"/>
                  </a:solidFill>
                  <a:latin typeface="Helvetica" charset="0"/>
                  <a:ea typeface="Helvetica" charset="0"/>
                  <a:cs typeface="Helvetica" charset="0"/>
                </a:rPr>
                <a:t>sniffed</a:t>
              </a:r>
              <a:r>
                <a:rPr lang="en-US" sz="2000" dirty="0">
                  <a:solidFill>
                    <a:srgbClr val="404040"/>
                  </a:solidFill>
                  <a:latin typeface="Helvetica" charset="0"/>
                  <a:ea typeface="Helvetica" charset="0"/>
                  <a:cs typeface="Helvetica" charset="0"/>
                </a:rPr>
                <a:t> the unwholesome air.</a:t>
              </a:r>
              <a:br>
                <a:rPr lang="en-US" sz="2000" dirty="0">
                  <a:solidFill>
                    <a:srgbClr val="404040"/>
                  </a:solidFill>
                  <a:latin typeface="Helvetica" charset="0"/>
                  <a:ea typeface="Helvetica" charset="0"/>
                  <a:cs typeface="Helvetica" charset="0"/>
                </a:rPr>
              </a:br>
              <a:r>
                <a:rPr lang="en-US" sz="2000" dirty="0" smtClean="0">
                  <a:solidFill>
                    <a:srgbClr val="404040"/>
                  </a:solidFill>
                  <a:latin typeface="Helvetica" charset="0"/>
                  <a:ea typeface="Helvetica" charset="0"/>
                  <a:cs typeface="Helvetica" charset="0"/>
                </a:rPr>
                <a:t>Tins</a:t>
              </a:r>
              <a:r>
                <a:rPr lang="en-US" sz="2000" dirty="0">
                  <a:solidFill>
                    <a:srgbClr val="404040"/>
                  </a:solidFill>
                  <a:latin typeface="Helvetica" charset="0"/>
                  <a:ea typeface="Helvetica" charset="0"/>
                  <a:cs typeface="Helvetica" charset="0"/>
                </a:rPr>
                <a:t>, boxes, bottles, shapes and too vague to </a:t>
              </a:r>
              <a:r>
                <a:rPr lang="en-US" sz="2000" dirty="0">
                  <a:solidFill>
                    <a:srgbClr val="00A500"/>
                  </a:solidFill>
                  <a:latin typeface="Helvetica" charset="0"/>
                  <a:ea typeface="Helvetica" charset="0"/>
                  <a:cs typeface="Helvetica" charset="0"/>
                </a:rPr>
                <a:t>know</a:t>
              </a:r>
              <a:r>
                <a:rPr lang="en-US" sz="2000" dirty="0">
                  <a:solidFill>
                    <a:srgbClr val="404040"/>
                  </a:solidFill>
                  <a:latin typeface="Helvetica" charset="0"/>
                  <a:ea typeface="Helvetica" charset="0"/>
                  <a:cs typeface="Helvetica" charset="0"/>
                </a:rPr>
                <a:t>; </a:t>
              </a:r>
              <a:br>
                <a:rPr lang="en-US" sz="2000" dirty="0">
                  <a:solidFill>
                    <a:srgbClr val="404040"/>
                  </a:solidFill>
                  <a:latin typeface="Helvetica" charset="0"/>
                  <a:ea typeface="Helvetica" charset="0"/>
                  <a:cs typeface="Helvetica" charset="0"/>
                </a:rPr>
              </a:br>
              <a:r>
                <a:rPr lang="en-US" sz="2000" dirty="0" smtClean="0">
                  <a:solidFill>
                    <a:srgbClr val="404040"/>
                  </a:solidFill>
                  <a:latin typeface="Helvetica" charset="0"/>
                  <a:ea typeface="Helvetica" charset="0"/>
                  <a:cs typeface="Helvetica" charset="0"/>
                </a:rPr>
                <a:t>A </a:t>
              </a:r>
              <a:r>
                <a:rPr lang="en-US" sz="2000" dirty="0">
                  <a:solidFill>
                    <a:srgbClr val="404040"/>
                  </a:solidFill>
                  <a:latin typeface="Helvetica" charset="0"/>
                  <a:ea typeface="Helvetica" charset="0"/>
                  <a:cs typeface="Helvetica" charset="0"/>
                </a:rPr>
                <a:t>mirror smashed, the mattress from a bed;</a:t>
              </a:r>
              <a:br>
                <a:rPr lang="en-US" sz="2000" dirty="0">
                  <a:solidFill>
                    <a:srgbClr val="404040"/>
                  </a:solidFill>
                  <a:latin typeface="Helvetica" charset="0"/>
                  <a:ea typeface="Helvetica" charset="0"/>
                  <a:cs typeface="Helvetica" charset="0"/>
                </a:rPr>
              </a:br>
              <a:r>
                <a:rPr lang="en-US" sz="2000" dirty="0" smtClean="0">
                  <a:solidFill>
                    <a:srgbClr val="404040"/>
                  </a:solidFill>
                  <a:latin typeface="Helvetica" charset="0"/>
                  <a:ea typeface="Helvetica" charset="0"/>
                  <a:cs typeface="Helvetica" charset="0"/>
                </a:rPr>
                <a:t>And </a:t>
              </a:r>
              <a:r>
                <a:rPr lang="en-US" sz="2000" dirty="0">
                  <a:solidFill>
                    <a:srgbClr val="404040"/>
                  </a:solidFill>
                  <a:latin typeface="Helvetica" charset="0"/>
                  <a:ea typeface="Helvetica" charset="0"/>
                  <a:cs typeface="Helvetica" charset="0"/>
                </a:rPr>
                <a:t>he, </a:t>
              </a:r>
              <a:r>
                <a:rPr lang="en-US" sz="2000" dirty="0">
                  <a:solidFill>
                    <a:srgbClr val="FF0000"/>
                  </a:solidFill>
                  <a:latin typeface="Helvetica" charset="0"/>
                  <a:ea typeface="Helvetica" charset="0"/>
                  <a:cs typeface="Helvetica" charset="0"/>
                </a:rPr>
                <a:t>exploring</a:t>
              </a:r>
              <a:r>
                <a:rPr lang="en-US" sz="2000" dirty="0">
                  <a:solidFill>
                    <a:srgbClr val="404040"/>
                  </a:solidFill>
                  <a:latin typeface="Helvetica" charset="0"/>
                  <a:ea typeface="Helvetica" charset="0"/>
                  <a:cs typeface="Helvetica" charset="0"/>
                </a:rPr>
                <a:t> fifty feet below</a:t>
              </a:r>
              <a:br>
                <a:rPr lang="en-US" sz="2000" dirty="0">
                  <a:solidFill>
                    <a:srgbClr val="404040"/>
                  </a:solidFill>
                  <a:latin typeface="Helvetica" charset="0"/>
                  <a:ea typeface="Helvetica" charset="0"/>
                  <a:cs typeface="Helvetica" charset="0"/>
                </a:rPr>
              </a:br>
              <a:r>
                <a:rPr lang="en-US" sz="2000" dirty="0" smtClean="0">
                  <a:solidFill>
                    <a:srgbClr val="404040"/>
                  </a:solidFill>
                  <a:latin typeface="Helvetica" charset="0"/>
                  <a:ea typeface="Helvetica" charset="0"/>
                  <a:cs typeface="Helvetica" charset="0"/>
                </a:rPr>
                <a:t>The </a:t>
              </a:r>
              <a:r>
                <a:rPr lang="en-US" sz="2000" dirty="0">
                  <a:solidFill>
                    <a:srgbClr val="404040"/>
                  </a:solidFill>
                  <a:latin typeface="Helvetica" charset="0"/>
                  <a:ea typeface="Helvetica" charset="0"/>
                  <a:cs typeface="Helvetica" charset="0"/>
                </a:rPr>
                <a:t>rosy gloom of battle overhead.</a:t>
              </a:r>
              <a:br>
                <a:rPr lang="en-US" sz="2000" dirty="0">
                  <a:solidFill>
                    <a:srgbClr val="404040"/>
                  </a:solidFill>
                  <a:latin typeface="Helvetica" charset="0"/>
                  <a:ea typeface="Helvetica" charset="0"/>
                  <a:cs typeface="Helvetica" charset="0"/>
                </a:rPr>
              </a:br>
              <a:endParaRPr lang="en-US" sz="2000" dirty="0">
                <a:solidFill>
                  <a:srgbClr val="404040"/>
                </a:solidFill>
                <a:latin typeface="Helvetica" charset="0"/>
                <a:ea typeface="Helvetica" charset="0"/>
                <a:cs typeface="Helvetica" charset="0"/>
              </a:endParaRPr>
            </a:p>
            <a:p>
              <a:pPr fontAlgn="base"/>
              <a:r>
                <a:rPr lang="en-US" sz="2000" dirty="0" smtClean="0">
                  <a:solidFill>
                    <a:srgbClr val="FF0000"/>
                  </a:solidFill>
                  <a:latin typeface="Helvetica" charset="0"/>
                  <a:ea typeface="Helvetica" charset="0"/>
                  <a:cs typeface="Helvetica" charset="0"/>
                </a:rPr>
                <a:t>Tripping</a:t>
              </a:r>
              <a:r>
                <a:rPr lang="en-US" sz="2000" dirty="0">
                  <a:solidFill>
                    <a:srgbClr val="404040"/>
                  </a:solidFill>
                  <a:latin typeface="Helvetica" charset="0"/>
                  <a:ea typeface="Helvetica" charset="0"/>
                  <a:cs typeface="Helvetica" charset="0"/>
                </a:rPr>
                <a:t>, he </a:t>
              </a:r>
              <a:r>
                <a:rPr lang="en-US" sz="2000" dirty="0">
                  <a:solidFill>
                    <a:srgbClr val="FF0000"/>
                  </a:solidFill>
                  <a:latin typeface="Helvetica" charset="0"/>
                  <a:ea typeface="Helvetica" charset="0"/>
                  <a:cs typeface="Helvetica" charset="0"/>
                </a:rPr>
                <a:t>grabbed</a:t>
              </a:r>
              <a:r>
                <a:rPr lang="en-US" sz="2000" dirty="0">
                  <a:solidFill>
                    <a:srgbClr val="404040"/>
                  </a:solidFill>
                  <a:latin typeface="Helvetica" charset="0"/>
                  <a:ea typeface="Helvetica" charset="0"/>
                  <a:cs typeface="Helvetica" charset="0"/>
                </a:rPr>
                <a:t> the wall; </a:t>
              </a:r>
              <a:r>
                <a:rPr lang="en-US" sz="2000" dirty="0">
                  <a:solidFill>
                    <a:srgbClr val="00A500"/>
                  </a:solidFill>
                  <a:latin typeface="Helvetica" charset="0"/>
                  <a:ea typeface="Helvetica" charset="0"/>
                  <a:cs typeface="Helvetica" charset="0"/>
                </a:rPr>
                <a:t>saw</a:t>
              </a:r>
              <a:r>
                <a:rPr lang="en-US" sz="2000" dirty="0">
                  <a:solidFill>
                    <a:srgbClr val="404040"/>
                  </a:solidFill>
                  <a:latin typeface="Helvetica" charset="0"/>
                  <a:ea typeface="Helvetica" charset="0"/>
                  <a:cs typeface="Helvetica" charset="0"/>
                </a:rPr>
                <a:t> someone lie</a:t>
              </a:r>
              <a:br>
                <a:rPr lang="en-US" sz="2000" dirty="0">
                  <a:solidFill>
                    <a:srgbClr val="404040"/>
                  </a:solidFill>
                  <a:latin typeface="Helvetica" charset="0"/>
                  <a:ea typeface="Helvetica" charset="0"/>
                  <a:cs typeface="Helvetica" charset="0"/>
                </a:rPr>
              </a:br>
              <a:r>
                <a:rPr lang="en-US" sz="2000" dirty="0" smtClean="0">
                  <a:solidFill>
                    <a:srgbClr val="FF0000"/>
                  </a:solidFill>
                  <a:latin typeface="Helvetica" charset="0"/>
                  <a:ea typeface="Helvetica" charset="0"/>
                  <a:cs typeface="Helvetica" charset="0"/>
                </a:rPr>
                <a:t>Humped</a:t>
              </a:r>
              <a:r>
                <a:rPr lang="en-US" sz="2000" dirty="0" smtClean="0">
                  <a:solidFill>
                    <a:srgbClr val="404040"/>
                  </a:solidFill>
                  <a:latin typeface="Helvetica" charset="0"/>
                  <a:ea typeface="Helvetica" charset="0"/>
                  <a:cs typeface="Helvetica" charset="0"/>
                </a:rPr>
                <a:t> </a:t>
              </a:r>
              <a:r>
                <a:rPr lang="en-US" sz="2000" dirty="0">
                  <a:solidFill>
                    <a:srgbClr val="404040"/>
                  </a:solidFill>
                  <a:latin typeface="Helvetica" charset="0"/>
                  <a:ea typeface="Helvetica" charset="0"/>
                  <a:cs typeface="Helvetica" charset="0"/>
                </a:rPr>
                <a:t>at his feet, half-hidden by a rug</a:t>
              </a:r>
              <a:r>
                <a:rPr lang="en-US" sz="2000" dirty="0" smtClean="0">
                  <a:solidFill>
                    <a:srgbClr val="404040"/>
                  </a:solidFill>
                  <a:latin typeface="Helvetica" charset="0"/>
                  <a:ea typeface="Helvetica" charset="0"/>
                  <a:cs typeface="Helvetica" charset="0"/>
                </a:rPr>
                <a:t>.</a:t>
              </a:r>
              <a:endParaRPr lang="en-US" sz="2000" dirty="0">
                <a:solidFill>
                  <a:srgbClr val="404040"/>
                </a:solidFill>
                <a:latin typeface="Helvetica" charset="0"/>
                <a:ea typeface="Helvetica" charset="0"/>
                <a:cs typeface="Helvetica" charset="0"/>
              </a:endParaRPr>
            </a:p>
            <a:p>
              <a:pPr fontAlgn="base"/>
              <a:r>
                <a:rPr lang="en-US" sz="2000" dirty="0">
                  <a:solidFill>
                    <a:srgbClr val="404040"/>
                  </a:solidFill>
                  <a:latin typeface="Helvetica" charset="0"/>
                  <a:ea typeface="Helvetica" charset="0"/>
                  <a:cs typeface="Helvetica" charset="0"/>
                </a:rPr>
                <a:t>And </a:t>
              </a:r>
              <a:r>
                <a:rPr lang="en-US" sz="2000" dirty="0">
                  <a:solidFill>
                    <a:srgbClr val="FF0000"/>
                  </a:solidFill>
                  <a:latin typeface="Helvetica" charset="0"/>
                  <a:ea typeface="Helvetica" charset="0"/>
                  <a:cs typeface="Helvetica" charset="0"/>
                </a:rPr>
                <a:t>stooped </a:t>
              </a:r>
              <a:r>
                <a:rPr lang="en-US" sz="2000" dirty="0">
                  <a:solidFill>
                    <a:srgbClr val="404040"/>
                  </a:solidFill>
                  <a:latin typeface="Helvetica" charset="0"/>
                  <a:ea typeface="Helvetica" charset="0"/>
                  <a:cs typeface="Helvetica" charset="0"/>
                </a:rPr>
                <a:t>to </a:t>
              </a:r>
              <a:r>
                <a:rPr lang="en-US" sz="2000" dirty="0">
                  <a:solidFill>
                    <a:srgbClr val="FF0000"/>
                  </a:solidFill>
                  <a:latin typeface="Helvetica" charset="0"/>
                  <a:ea typeface="Helvetica" charset="0"/>
                  <a:cs typeface="Helvetica" charset="0"/>
                </a:rPr>
                <a:t>give</a:t>
              </a:r>
              <a:r>
                <a:rPr lang="en-US" sz="2000" dirty="0">
                  <a:solidFill>
                    <a:srgbClr val="404040"/>
                  </a:solidFill>
                  <a:latin typeface="Helvetica" charset="0"/>
                  <a:ea typeface="Helvetica" charset="0"/>
                  <a:cs typeface="Helvetica" charset="0"/>
                </a:rPr>
                <a:t> the sleeper’s arm a tug.</a:t>
              </a:r>
              <a:br>
                <a:rPr lang="en-US" sz="2000" dirty="0">
                  <a:solidFill>
                    <a:srgbClr val="404040"/>
                  </a:solidFill>
                  <a:latin typeface="Helvetica" charset="0"/>
                  <a:ea typeface="Helvetica" charset="0"/>
                  <a:cs typeface="Helvetica" charset="0"/>
                </a:rPr>
              </a:br>
              <a:r>
                <a:rPr lang="en-US" sz="2000" dirty="0" smtClean="0">
                  <a:solidFill>
                    <a:srgbClr val="404040"/>
                  </a:solidFill>
                  <a:latin typeface="Helvetica" charset="0"/>
                  <a:ea typeface="Helvetica" charset="0"/>
                  <a:cs typeface="Helvetica" charset="0"/>
                </a:rPr>
                <a:t>“</a:t>
              </a:r>
              <a:r>
                <a:rPr lang="en-US" sz="2000" dirty="0">
                  <a:solidFill>
                    <a:srgbClr val="404040"/>
                  </a:solidFill>
                  <a:latin typeface="Helvetica" charset="0"/>
                  <a:ea typeface="Helvetica" charset="0"/>
                  <a:cs typeface="Helvetica" charset="0"/>
                </a:rPr>
                <a:t>I’m looking for headquarters.” No </a:t>
              </a:r>
              <a:r>
                <a:rPr lang="en-US" sz="2000" dirty="0">
                  <a:solidFill>
                    <a:srgbClr val="7030A0"/>
                  </a:solidFill>
                  <a:latin typeface="Helvetica" charset="0"/>
                  <a:ea typeface="Helvetica" charset="0"/>
                  <a:cs typeface="Helvetica" charset="0"/>
                </a:rPr>
                <a:t>reply.</a:t>
              </a:r>
              <a:r>
                <a:rPr lang="en-US" sz="2000" dirty="0">
                  <a:solidFill>
                    <a:srgbClr val="404040"/>
                  </a:solidFill>
                  <a:latin typeface="Helvetica" charset="0"/>
                  <a:ea typeface="Helvetica" charset="0"/>
                  <a:cs typeface="Helvetica" charset="0"/>
                </a:rPr>
                <a:t/>
              </a:r>
              <a:br>
                <a:rPr lang="en-US" sz="2000" dirty="0">
                  <a:solidFill>
                    <a:srgbClr val="404040"/>
                  </a:solidFill>
                  <a:latin typeface="Helvetica" charset="0"/>
                  <a:ea typeface="Helvetica" charset="0"/>
                  <a:cs typeface="Helvetica" charset="0"/>
                </a:rPr>
              </a:br>
              <a:r>
                <a:rPr lang="en-US" sz="2000" dirty="0" smtClean="0">
                  <a:solidFill>
                    <a:srgbClr val="404040"/>
                  </a:solidFill>
                  <a:latin typeface="Helvetica" charset="0"/>
                  <a:ea typeface="Helvetica" charset="0"/>
                  <a:cs typeface="Helvetica" charset="0"/>
                </a:rPr>
                <a:t>“</a:t>
              </a:r>
              <a:r>
                <a:rPr lang="en-US" sz="2000" dirty="0">
                  <a:solidFill>
                    <a:srgbClr val="404040"/>
                  </a:solidFill>
                  <a:latin typeface="Helvetica" charset="0"/>
                  <a:ea typeface="Helvetica" charset="0"/>
                  <a:cs typeface="Helvetica" charset="0"/>
                </a:rPr>
                <a:t>God blast your neck!” (For days he’d had no sleep.)</a:t>
              </a:r>
              <a:br>
                <a:rPr lang="en-US" sz="2000" dirty="0">
                  <a:solidFill>
                    <a:srgbClr val="404040"/>
                  </a:solidFill>
                  <a:latin typeface="Helvetica" charset="0"/>
                  <a:ea typeface="Helvetica" charset="0"/>
                  <a:cs typeface="Helvetica" charset="0"/>
                </a:rPr>
              </a:br>
              <a:r>
                <a:rPr lang="en-US" sz="2000" dirty="0" smtClean="0">
                  <a:solidFill>
                    <a:srgbClr val="404040"/>
                  </a:solidFill>
                  <a:latin typeface="Helvetica" charset="0"/>
                  <a:ea typeface="Helvetica" charset="0"/>
                  <a:cs typeface="Helvetica" charset="0"/>
                </a:rPr>
                <a:t>“</a:t>
              </a:r>
              <a:r>
                <a:rPr lang="en-US" sz="2000" dirty="0">
                  <a:solidFill>
                    <a:srgbClr val="404040"/>
                  </a:solidFill>
                  <a:latin typeface="Helvetica" charset="0"/>
                  <a:ea typeface="Helvetica" charset="0"/>
                  <a:cs typeface="Helvetica" charset="0"/>
                </a:rPr>
                <a:t>Get up and guide me through this stinking place.”</a:t>
              </a:r>
              <a:br>
                <a:rPr lang="en-US" sz="2000" dirty="0">
                  <a:solidFill>
                    <a:srgbClr val="404040"/>
                  </a:solidFill>
                  <a:latin typeface="Helvetica" charset="0"/>
                  <a:ea typeface="Helvetica" charset="0"/>
                  <a:cs typeface="Helvetica" charset="0"/>
                </a:rPr>
              </a:br>
              <a:r>
                <a:rPr lang="en-US" sz="2000" dirty="0" smtClean="0">
                  <a:solidFill>
                    <a:srgbClr val="404040"/>
                  </a:solidFill>
                  <a:latin typeface="Helvetica" charset="0"/>
                  <a:ea typeface="Helvetica" charset="0"/>
                  <a:cs typeface="Helvetica" charset="0"/>
                </a:rPr>
                <a:t>Savage</a:t>
              </a:r>
              <a:r>
                <a:rPr lang="en-US" sz="2000" dirty="0">
                  <a:solidFill>
                    <a:srgbClr val="404040"/>
                  </a:solidFill>
                  <a:latin typeface="Helvetica" charset="0"/>
                  <a:ea typeface="Helvetica" charset="0"/>
                  <a:cs typeface="Helvetica" charset="0"/>
                </a:rPr>
                <a:t>, he </a:t>
              </a:r>
              <a:r>
                <a:rPr lang="en-US" sz="2000" dirty="0">
                  <a:solidFill>
                    <a:srgbClr val="FF0000"/>
                  </a:solidFill>
                  <a:latin typeface="Helvetica" charset="0"/>
                  <a:ea typeface="Helvetica" charset="0"/>
                  <a:cs typeface="Helvetica" charset="0"/>
                </a:rPr>
                <a:t>kicked</a:t>
              </a:r>
              <a:r>
                <a:rPr lang="en-US" sz="2000" dirty="0">
                  <a:solidFill>
                    <a:srgbClr val="404040"/>
                  </a:solidFill>
                  <a:latin typeface="Helvetica" charset="0"/>
                  <a:ea typeface="Helvetica" charset="0"/>
                  <a:cs typeface="Helvetica" charset="0"/>
                </a:rPr>
                <a:t> a soft, </a:t>
              </a:r>
              <a:r>
                <a:rPr lang="en-US" sz="2000" dirty="0" err="1">
                  <a:solidFill>
                    <a:srgbClr val="404040"/>
                  </a:solidFill>
                  <a:latin typeface="Helvetica" charset="0"/>
                  <a:ea typeface="Helvetica" charset="0"/>
                  <a:cs typeface="Helvetica" charset="0"/>
                </a:rPr>
                <a:t>unanswering</a:t>
              </a:r>
              <a:r>
                <a:rPr lang="en-US" sz="2000" dirty="0">
                  <a:solidFill>
                    <a:srgbClr val="404040"/>
                  </a:solidFill>
                  <a:latin typeface="Helvetica" charset="0"/>
                  <a:ea typeface="Helvetica" charset="0"/>
                  <a:cs typeface="Helvetica" charset="0"/>
                </a:rPr>
                <a:t> heap,</a:t>
              </a:r>
              <a:br>
                <a:rPr lang="en-US" sz="2000" dirty="0">
                  <a:solidFill>
                    <a:srgbClr val="404040"/>
                  </a:solidFill>
                  <a:latin typeface="Helvetica" charset="0"/>
                  <a:ea typeface="Helvetica" charset="0"/>
                  <a:cs typeface="Helvetica" charset="0"/>
                </a:rPr>
              </a:br>
              <a:r>
                <a:rPr lang="en-US" sz="2000" dirty="0" smtClean="0">
                  <a:solidFill>
                    <a:srgbClr val="404040"/>
                  </a:solidFill>
                  <a:latin typeface="Helvetica" charset="0"/>
                  <a:ea typeface="Helvetica" charset="0"/>
                  <a:cs typeface="Helvetica" charset="0"/>
                </a:rPr>
                <a:t>And </a:t>
              </a:r>
              <a:r>
                <a:rPr lang="en-US" sz="2000" dirty="0">
                  <a:solidFill>
                    <a:srgbClr val="FF0000"/>
                  </a:solidFill>
                  <a:latin typeface="Helvetica" charset="0"/>
                  <a:ea typeface="Helvetica" charset="0"/>
                  <a:cs typeface="Helvetica" charset="0"/>
                </a:rPr>
                <a:t>flashed</a:t>
              </a:r>
              <a:r>
                <a:rPr lang="en-US" sz="2000" dirty="0">
                  <a:solidFill>
                    <a:srgbClr val="404040"/>
                  </a:solidFill>
                  <a:latin typeface="Helvetica" charset="0"/>
                  <a:ea typeface="Helvetica" charset="0"/>
                  <a:cs typeface="Helvetica" charset="0"/>
                </a:rPr>
                <a:t> his beam across the livid face</a:t>
              </a:r>
              <a:br>
                <a:rPr lang="en-US" sz="2000" dirty="0">
                  <a:solidFill>
                    <a:srgbClr val="404040"/>
                  </a:solidFill>
                  <a:latin typeface="Helvetica" charset="0"/>
                  <a:ea typeface="Helvetica" charset="0"/>
                  <a:cs typeface="Helvetica" charset="0"/>
                </a:rPr>
              </a:br>
              <a:r>
                <a:rPr lang="en-US" sz="2000" dirty="0" smtClean="0">
                  <a:solidFill>
                    <a:srgbClr val="404040"/>
                  </a:solidFill>
                  <a:latin typeface="Helvetica" charset="0"/>
                  <a:ea typeface="Helvetica" charset="0"/>
                  <a:cs typeface="Helvetica" charset="0"/>
                </a:rPr>
                <a:t>Terribly</a:t>
              </a:r>
              <a:r>
                <a:rPr lang="en-US" sz="2000" dirty="0" smtClean="0">
                  <a:solidFill>
                    <a:srgbClr val="00A500"/>
                  </a:solidFill>
                  <a:latin typeface="Helvetica" charset="0"/>
                  <a:ea typeface="Helvetica" charset="0"/>
                  <a:cs typeface="Helvetica" charset="0"/>
                </a:rPr>
                <a:t> </a:t>
              </a:r>
              <a:r>
                <a:rPr lang="en-US" sz="2000" dirty="0">
                  <a:solidFill>
                    <a:srgbClr val="00A500"/>
                  </a:solidFill>
                  <a:latin typeface="Helvetica" charset="0"/>
                  <a:ea typeface="Helvetica" charset="0"/>
                  <a:cs typeface="Helvetica" charset="0"/>
                </a:rPr>
                <a:t>glaring </a:t>
              </a:r>
              <a:r>
                <a:rPr lang="en-US" sz="2000" dirty="0">
                  <a:solidFill>
                    <a:srgbClr val="404040"/>
                  </a:solidFill>
                  <a:latin typeface="Helvetica" charset="0"/>
                  <a:ea typeface="Helvetica" charset="0"/>
                  <a:cs typeface="Helvetica" charset="0"/>
                </a:rPr>
                <a:t>up, whose eyes yet </a:t>
              </a:r>
              <a:r>
                <a:rPr lang="en-US" sz="2000" dirty="0">
                  <a:solidFill>
                    <a:srgbClr val="00A500"/>
                  </a:solidFill>
                  <a:latin typeface="Helvetica" charset="0"/>
                  <a:ea typeface="Helvetica" charset="0"/>
                  <a:cs typeface="Helvetica" charset="0"/>
                </a:rPr>
                <a:t>wore</a:t>
              </a:r>
              <a:r>
                <a:rPr lang="en-US" sz="2000" dirty="0">
                  <a:solidFill>
                    <a:srgbClr val="404040"/>
                  </a:solidFill>
                  <a:latin typeface="Helvetica" charset="0"/>
                  <a:ea typeface="Helvetica" charset="0"/>
                  <a:cs typeface="Helvetica" charset="0"/>
                </a:rPr>
                <a:t/>
              </a:r>
              <a:br>
                <a:rPr lang="en-US" sz="2000" dirty="0">
                  <a:solidFill>
                    <a:srgbClr val="404040"/>
                  </a:solidFill>
                  <a:latin typeface="Helvetica" charset="0"/>
                  <a:ea typeface="Helvetica" charset="0"/>
                  <a:cs typeface="Helvetica" charset="0"/>
                </a:rPr>
              </a:br>
              <a:r>
                <a:rPr lang="en-US" sz="2000" dirty="0" smtClean="0">
                  <a:solidFill>
                    <a:srgbClr val="404040"/>
                  </a:solidFill>
                  <a:latin typeface="Helvetica" charset="0"/>
                  <a:ea typeface="Helvetica" charset="0"/>
                  <a:cs typeface="Helvetica" charset="0"/>
                </a:rPr>
                <a:t>Agony </a:t>
              </a:r>
              <a:r>
                <a:rPr lang="en-US" sz="2000" dirty="0">
                  <a:solidFill>
                    <a:srgbClr val="404040"/>
                  </a:solidFill>
                  <a:latin typeface="Helvetica" charset="0"/>
                  <a:ea typeface="Helvetica" charset="0"/>
                  <a:cs typeface="Helvetica" charset="0"/>
                </a:rPr>
                <a:t>dying hard of ten days before;</a:t>
              </a:r>
              <a:br>
                <a:rPr lang="en-US" sz="2000" dirty="0">
                  <a:solidFill>
                    <a:srgbClr val="404040"/>
                  </a:solidFill>
                  <a:latin typeface="Helvetica" charset="0"/>
                  <a:ea typeface="Helvetica" charset="0"/>
                  <a:cs typeface="Helvetica" charset="0"/>
                </a:rPr>
              </a:br>
              <a:r>
                <a:rPr lang="en-US" sz="2000" dirty="0" smtClean="0">
                  <a:solidFill>
                    <a:srgbClr val="404040"/>
                  </a:solidFill>
                  <a:latin typeface="Helvetica" charset="0"/>
                  <a:ea typeface="Helvetica" charset="0"/>
                  <a:cs typeface="Helvetica" charset="0"/>
                </a:rPr>
                <a:t>And </a:t>
              </a:r>
              <a:r>
                <a:rPr lang="en-US" sz="2000" dirty="0">
                  <a:solidFill>
                    <a:srgbClr val="404040"/>
                  </a:solidFill>
                  <a:latin typeface="Helvetica" charset="0"/>
                  <a:ea typeface="Helvetica" charset="0"/>
                  <a:cs typeface="Helvetica" charset="0"/>
                </a:rPr>
                <a:t>fists of fingers </a:t>
              </a:r>
              <a:r>
                <a:rPr lang="en-US" sz="2000" dirty="0">
                  <a:solidFill>
                    <a:srgbClr val="FF0000"/>
                  </a:solidFill>
                  <a:latin typeface="Helvetica" charset="0"/>
                  <a:ea typeface="Helvetica" charset="0"/>
                  <a:cs typeface="Helvetica" charset="0"/>
                </a:rPr>
                <a:t>clutched</a:t>
              </a:r>
              <a:r>
                <a:rPr lang="en-US" sz="2000" dirty="0">
                  <a:solidFill>
                    <a:srgbClr val="404040"/>
                  </a:solidFill>
                  <a:latin typeface="Helvetica" charset="0"/>
                  <a:ea typeface="Helvetica" charset="0"/>
                  <a:cs typeface="Helvetica" charset="0"/>
                </a:rPr>
                <a:t> a blackening wound.</a:t>
              </a:r>
              <a:br>
                <a:rPr lang="en-US" sz="2000" dirty="0">
                  <a:solidFill>
                    <a:srgbClr val="404040"/>
                  </a:solidFill>
                  <a:latin typeface="Helvetica" charset="0"/>
                  <a:ea typeface="Helvetica" charset="0"/>
                  <a:cs typeface="Helvetica" charset="0"/>
                </a:rPr>
              </a:br>
              <a:endParaRPr lang="en-US" sz="2000" dirty="0">
                <a:solidFill>
                  <a:srgbClr val="404040"/>
                </a:solidFill>
                <a:latin typeface="Helvetica" charset="0"/>
                <a:ea typeface="Helvetica" charset="0"/>
                <a:cs typeface="Helvetica" charset="0"/>
              </a:endParaRPr>
            </a:p>
          </p:txBody>
        </p:sp>
        <p:sp>
          <p:nvSpPr>
            <p:cNvPr id="4" name="Rectangle 3"/>
            <p:cNvSpPr/>
            <p:nvPr/>
          </p:nvSpPr>
          <p:spPr>
            <a:xfrm>
              <a:off x="6541008" y="711304"/>
              <a:ext cx="6096000" cy="2862322"/>
            </a:xfrm>
            <a:prstGeom prst="rect">
              <a:avLst/>
            </a:prstGeom>
          </p:spPr>
          <p:txBody>
            <a:bodyPr>
              <a:spAutoFit/>
            </a:bodyPr>
            <a:lstStyle/>
            <a:p>
              <a:pPr fontAlgn="base"/>
              <a:r>
                <a:rPr lang="en-US" sz="2000" dirty="0">
                  <a:solidFill>
                    <a:srgbClr val="404040"/>
                  </a:solidFill>
                  <a:latin typeface="Helvetica" charset="0"/>
                  <a:ea typeface="Helvetica" charset="0"/>
                  <a:cs typeface="Helvetica" charset="0"/>
                </a:rPr>
                <a:t>Alone he </a:t>
              </a:r>
              <a:r>
                <a:rPr lang="en-US" sz="2000" dirty="0">
                  <a:solidFill>
                    <a:srgbClr val="FF0000"/>
                  </a:solidFill>
                  <a:latin typeface="Helvetica" charset="0"/>
                  <a:ea typeface="Helvetica" charset="0"/>
                  <a:cs typeface="Helvetica" charset="0"/>
                </a:rPr>
                <a:t>staggered</a:t>
              </a:r>
              <a:r>
                <a:rPr lang="en-US" sz="2000" dirty="0">
                  <a:solidFill>
                    <a:srgbClr val="404040"/>
                  </a:solidFill>
                  <a:latin typeface="Helvetica" charset="0"/>
                  <a:ea typeface="Helvetica" charset="0"/>
                  <a:cs typeface="Helvetica" charset="0"/>
                </a:rPr>
                <a:t> on until he </a:t>
              </a:r>
              <a:r>
                <a:rPr lang="en-US" sz="2000" dirty="0">
                  <a:solidFill>
                    <a:srgbClr val="FF0000"/>
                  </a:solidFill>
                  <a:latin typeface="Helvetica" charset="0"/>
                  <a:ea typeface="Helvetica" charset="0"/>
                  <a:cs typeface="Helvetica" charset="0"/>
                </a:rPr>
                <a:t>found</a:t>
              </a:r>
              <a:r>
                <a:rPr lang="en-US" sz="2000" dirty="0">
                  <a:solidFill>
                    <a:srgbClr val="404040"/>
                  </a:solidFill>
                  <a:latin typeface="Helvetica" charset="0"/>
                  <a:ea typeface="Helvetica" charset="0"/>
                  <a:cs typeface="Helvetica" charset="0"/>
                </a:rPr>
                <a:t/>
              </a:r>
              <a:br>
                <a:rPr lang="en-US" sz="2000" dirty="0">
                  <a:solidFill>
                    <a:srgbClr val="404040"/>
                  </a:solidFill>
                  <a:latin typeface="Helvetica" charset="0"/>
                  <a:ea typeface="Helvetica" charset="0"/>
                  <a:cs typeface="Helvetica" charset="0"/>
                </a:rPr>
              </a:br>
              <a:r>
                <a:rPr lang="en-US" sz="2000" dirty="0">
                  <a:solidFill>
                    <a:srgbClr val="404040"/>
                  </a:solidFill>
                  <a:latin typeface="Helvetica" charset="0"/>
                  <a:ea typeface="Helvetica" charset="0"/>
                  <a:cs typeface="Helvetica" charset="0"/>
                </a:rPr>
                <a:t>Dawn's ghost that </a:t>
              </a:r>
              <a:r>
                <a:rPr lang="en-US" sz="2000" dirty="0">
                  <a:solidFill>
                    <a:srgbClr val="FF0000"/>
                  </a:solidFill>
                  <a:latin typeface="Helvetica" charset="0"/>
                  <a:ea typeface="Helvetica" charset="0"/>
                  <a:cs typeface="Helvetica" charset="0"/>
                </a:rPr>
                <a:t>filtered</a:t>
              </a:r>
              <a:r>
                <a:rPr lang="en-US" sz="2000" dirty="0">
                  <a:solidFill>
                    <a:srgbClr val="404040"/>
                  </a:solidFill>
                  <a:latin typeface="Helvetica" charset="0"/>
                  <a:ea typeface="Helvetica" charset="0"/>
                  <a:cs typeface="Helvetica" charset="0"/>
                </a:rPr>
                <a:t> down a shafted stair</a:t>
              </a:r>
              <a:br>
                <a:rPr lang="en-US" sz="2000" dirty="0">
                  <a:solidFill>
                    <a:srgbClr val="404040"/>
                  </a:solidFill>
                  <a:latin typeface="Helvetica" charset="0"/>
                  <a:ea typeface="Helvetica" charset="0"/>
                  <a:cs typeface="Helvetica" charset="0"/>
                </a:rPr>
              </a:br>
              <a:r>
                <a:rPr lang="en-US" sz="2000" dirty="0">
                  <a:solidFill>
                    <a:srgbClr val="404040"/>
                  </a:solidFill>
                  <a:latin typeface="Helvetica" charset="0"/>
                  <a:ea typeface="Helvetica" charset="0"/>
                  <a:cs typeface="Helvetica" charset="0"/>
                </a:rPr>
                <a:t>To the dazed, </a:t>
              </a:r>
              <a:r>
                <a:rPr lang="en-US" sz="2000" dirty="0">
                  <a:solidFill>
                    <a:srgbClr val="7030A0"/>
                  </a:solidFill>
                  <a:latin typeface="Helvetica" charset="0"/>
                  <a:ea typeface="Helvetica" charset="0"/>
                  <a:cs typeface="Helvetica" charset="0"/>
                </a:rPr>
                <a:t>muttering</a:t>
              </a:r>
              <a:r>
                <a:rPr lang="en-US" sz="2000" dirty="0">
                  <a:solidFill>
                    <a:srgbClr val="404040"/>
                  </a:solidFill>
                  <a:latin typeface="Helvetica" charset="0"/>
                  <a:ea typeface="Helvetica" charset="0"/>
                  <a:cs typeface="Helvetica" charset="0"/>
                </a:rPr>
                <a:t> creatures underground</a:t>
              </a:r>
              <a:br>
                <a:rPr lang="en-US" sz="2000" dirty="0">
                  <a:solidFill>
                    <a:srgbClr val="404040"/>
                  </a:solidFill>
                  <a:latin typeface="Helvetica" charset="0"/>
                  <a:ea typeface="Helvetica" charset="0"/>
                  <a:cs typeface="Helvetica" charset="0"/>
                </a:rPr>
              </a:br>
              <a:r>
                <a:rPr lang="en-US" sz="2000" dirty="0">
                  <a:solidFill>
                    <a:srgbClr val="404040"/>
                  </a:solidFill>
                  <a:latin typeface="Helvetica" charset="0"/>
                  <a:ea typeface="Helvetica" charset="0"/>
                  <a:cs typeface="Helvetica" charset="0"/>
                </a:rPr>
                <a:t>Who </a:t>
              </a:r>
              <a:r>
                <a:rPr lang="en-US" sz="2000" dirty="0">
                  <a:solidFill>
                    <a:srgbClr val="00A500"/>
                  </a:solidFill>
                  <a:latin typeface="Helvetica" charset="0"/>
                  <a:ea typeface="Helvetica" charset="0"/>
                  <a:cs typeface="Helvetica" charset="0"/>
                </a:rPr>
                <a:t>hear</a:t>
              </a:r>
              <a:r>
                <a:rPr lang="en-US" sz="2000" dirty="0">
                  <a:solidFill>
                    <a:srgbClr val="404040"/>
                  </a:solidFill>
                  <a:latin typeface="Helvetica" charset="0"/>
                  <a:ea typeface="Helvetica" charset="0"/>
                  <a:cs typeface="Helvetica" charset="0"/>
                </a:rPr>
                <a:t> the boom of shells in muffled sound.</a:t>
              </a:r>
              <a:br>
                <a:rPr lang="en-US" sz="2000" dirty="0">
                  <a:solidFill>
                    <a:srgbClr val="404040"/>
                  </a:solidFill>
                  <a:latin typeface="Helvetica" charset="0"/>
                  <a:ea typeface="Helvetica" charset="0"/>
                  <a:cs typeface="Helvetica" charset="0"/>
                </a:rPr>
              </a:br>
              <a:r>
                <a:rPr lang="en-US" sz="2000" dirty="0">
                  <a:solidFill>
                    <a:srgbClr val="404040"/>
                  </a:solidFill>
                  <a:latin typeface="Helvetica" charset="0"/>
                  <a:ea typeface="Helvetica" charset="0"/>
                  <a:cs typeface="Helvetica" charset="0"/>
                </a:rPr>
                <a:t>At last, with sweat and horror in his hair,</a:t>
              </a:r>
              <a:br>
                <a:rPr lang="en-US" sz="2000" dirty="0">
                  <a:solidFill>
                    <a:srgbClr val="404040"/>
                  </a:solidFill>
                  <a:latin typeface="Helvetica" charset="0"/>
                  <a:ea typeface="Helvetica" charset="0"/>
                  <a:cs typeface="Helvetica" charset="0"/>
                </a:rPr>
              </a:br>
              <a:r>
                <a:rPr lang="en-US" sz="2000" dirty="0">
                  <a:solidFill>
                    <a:srgbClr val="404040"/>
                  </a:solidFill>
                  <a:latin typeface="Helvetica" charset="0"/>
                  <a:ea typeface="Helvetica" charset="0"/>
                  <a:cs typeface="Helvetica" charset="0"/>
                </a:rPr>
                <a:t>He </a:t>
              </a:r>
              <a:r>
                <a:rPr lang="en-US" sz="2000" dirty="0">
                  <a:solidFill>
                    <a:srgbClr val="FF0000"/>
                  </a:solidFill>
                  <a:latin typeface="Helvetica" charset="0"/>
                  <a:ea typeface="Helvetica" charset="0"/>
                  <a:cs typeface="Helvetica" charset="0"/>
                </a:rPr>
                <a:t>climbed</a:t>
              </a:r>
              <a:r>
                <a:rPr lang="en-US" sz="2000" dirty="0">
                  <a:solidFill>
                    <a:srgbClr val="404040"/>
                  </a:solidFill>
                  <a:latin typeface="Helvetica" charset="0"/>
                  <a:ea typeface="Helvetica" charset="0"/>
                  <a:cs typeface="Helvetica" charset="0"/>
                </a:rPr>
                <a:t> through darkness to the twilight air,</a:t>
              </a:r>
              <a:br>
                <a:rPr lang="en-US" sz="2000" dirty="0">
                  <a:solidFill>
                    <a:srgbClr val="404040"/>
                  </a:solidFill>
                  <a:latin typeface="Helvetica" charset="0"/>
                  <a:ea typeface="Helvetica" charset="0"/>
                  <a:cs typeface="Helvetica" charset="0"/>
                </a:rPr>
              </a:br>
              <a:r>
                <a:rPr lang="en-US" sz="2000" dirty="0">
                  <a:solidFill>
                    <a:srgbClr val="404040"/>
                  </a:solidFill>
                  <a:latin typeface="Helvetica" charset="0"/>
                  <a:ea typeface="Helvetica" charset="0"/>
                  <a:cs typeface="Helvetica" charset="0"/>
                </a:rPr>
                <a:t>Unloading hell behind him step by step</a:t>
              </a:r>
              <a:r>
                <a:rPr lang="en-US" sz="2000" dirty="0" smtClean="0">
                  <a:solidFill>
                    <a:srgbClr val="404040"/>
                  </a:solidFill>
                  <a:latin typeface="Helvetica" charset="0"/>
                  <a:ea typeface="Helvetica" charset="0"/>
                  <a:cs typeface="Helvetica" charset="0"/>
                </a:rPr>
                <a:t>.</a:t>
              </a:r>
            </a:p>
            <a:p>
              <a:pPr fontAlgn="base"/>
              <a:endParaRPr lang="en-US" sz="2000" dirty="0">
                <a:solidFill>
                  <a:srgbClr val="404040"/>
                </a:solidFill>
                <a:latin typeface="Helvetica" charset="0"/>
                <a:ea typeface="Helvetica" charset="0"/>
                <a:cs typeface="Helvetica" charset="0"/>
              </a:endParaRPr>
            </a:p>
            <a:p>
              <a:pPr fontAlgn="base"/>
              <a:endParaRPr lang="en-US" sz="2000" dirty="0" smtClean="0">
                <a:solidFill>
                  <a:srgbClr val="404040"/>
                </a:solidFill>
                <a:latin typeface="Helvetica" charset="0"/>
                <a:ea typeface="Helvetica" charset="0"/>
                <a:cs typeface="Helvetica" charset="0"/>
              </a:endParaRPr>
            </a:p>
          </p:txBody>
        </p:sp>
      </p:grpSp>
      <p:sp>
        <p:nvSpPr>
          <p:cNvPr id="5" name="TextBox 4"/>
          <p:cNvSpPr txBox="1"/>
          <p:nvPr/>
        </p:nvSpPr>
        <p:spPr>
          <a:xfrm>
            <a:off x="6384905" y="3370990"/>
            <a:ext cx="5550338" cy="3108543"/>
          </a:xfrm>
          <a:prstGeom prst="rect">
            <a:avLst/>
          </a:prstGeom>
          <a:noFill/>
          <a:ln>
            <a:solidFill>
              <a:schemeClr val="accent1"/>
            </a:solidFill>
          </a:ln>
        </p:spPr>
        <p:txBody>
          <a:bodyPr wrap="square" rtlCol="0">
            <a:spAutoFit/>
          </a:bodyPr>
          <a:lstStyle/>
          <a:p>
            <a:pPr algn="ctr"/>
            <a:r>
              <a:rPr lang="en-US" sz="2800" dirty="0" smtClean="0">
                <a:solidFill>
                  <a:srgbClr val="FF0000"/>
                </a:solidFill>
                <a:latin typeface="Arial" charset="0"/>
                <a:ea typeface="Arial" charset="0"/>
                <a:cs typeface="Arial" charset="0"/>
              </a:rPr>
              <a:t>ACTION</a:t>
            </a:r>
          </a:p>
          <a:p>
            <a:pPr algn="ctr"/>
            <a:r>
              <a:rPr lang="en-US" sz="2800" dirty="0" smtClean="0">
                <a:solidFill>
                  <a:srgbClr val="00A500"/>
                </a:solidFill>
                <a:latin typeface="Arial" charset="0"/>
                <a:ea typeface="Arial" charset="0"/>
                <a:cs typeface="Arial" charset="0"/>
              </a:rPr>
              <a:t>THOUGHT/PERCEPTION</a:t>
            </a:r>
          </a:p>
          <a:p>
            <a:pPr algn="ctr"/>
            <a:r>
              <a:rPr lang="en-US" sz="2800" dirty="0" smtClean="0">
                <a:solidFill>
                  <a:srgbClr val="7030A0"/>
                </a:solidFill>
                <a:latin typeface="Arial" charset="0"/>
                <a:ea typeface="Arial" charset="0"/>
                <a:cs typeface="Arial" charset="0"/>
              </a:rPr>
              <a:t>SPEECH</a:t>
            </a:r>
          </a:p>
          <a:p>
            <a:pPr algn="ctr"/>
            <a:endParaRPr lang="en-US" sz="2800" dirty="0">
              <a:solidFill>
                <a:srgbClr val="7030A0"/>
              </a:solidFill>
              <a:latin typeface="Arial" charset="0"/>
              <a:ea typeface="Arial" charset="0"/>
              <a:cs typeface="Arial" charset="0"/>
            </a:endParaRPr>
          </a:p>
          <a:p>
            <a:pPr algn="ctr"/>
            <a:r>
              <a:rPr lang="en-US" sz="2800" dirty="0" smtClean="0">
                <a:latin typeface="Arial" charset="0"/>
                <a:ea typeface="Arial" charset="0"/>
                <a:cs typeface="Arial" charset="0"/>
              </a:rPr>
              <a:t>What do these patterns reveal about the man’s experience in the trench?</a:t>
            </a:r>
            <a:endParaRPr lang="en-US" sz="2800" dirty="0">
              <a:latin typeface="Arial" charset="0"/>
              <a:ea typeface="Arial" charset="0"/>
              <a:cs typeface="Arial" charset="0"/>
            </a:endParaRPr>
          </a:p>
        </p:txBody>
      </p:sp>
    </p:spTree>
    <p:extLst>
      <p:ext uri="{BB962C8B-B14F-4D97-AF65-F5344CB8AC3E}">
        <p14:creationId xmlns:p14="http://schemas.microsoft.com/office/powerpoint/2010/main" val="6305473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6432" y="280518"/>
            <a:ext cx="6925778" cy="769441"/>
          </a:xfrm>
          <a:prstGeom prst="rect">
            <a:avLst/>
          </a:prstGeom>
          <a:noFill/>
        </p:spPr>
        <p:txBody>
          <a:bodyPr wrap="square" rtlCol="0">
            <a:spAutoFit/>
          </a:bodyPr>
          <a:lstStyle/>
          <a:p>
            <a:r>
              <a:rPr lang="en-US" sz="4400" b="1" dirty="0" smtClean="0">
                <a:latin typeface="Arial" charset="0"/>
                <a:ea typeface="Arial" charset="0"/>
                <a:cs typeface="Arial" charset="0"/>
              </a:rPr>
              <a:t>Siegfried Sassoon</a:t>
            </a:r>
          </a:p>
        </p:txBody>
      </p:sp>
      <p:pic>
        <p:nvPicPr>
          <p:cNvPr id="3" name="Picture 2"/>
          <p:cNvPicPr>
            <a:picLocks noChangeAspect="1"/>
          </p:cNvPicPr>
          <p:nvPr/>
        </p:nvPicPr>
        <p:blipFill>
          <a:blip r:embed="rId2"/>
          <a:stretch>
            <a:fillRect/>
          </a:stretch>
        </p:blipFill>
        <p:spPr>
          <a:xfrm>
            <a:off x="420418" y="1465371"/>
            <a:ext cx="2928366" cy="4114800"/>
          </a:xfrm>
          <a:prstGeom prst="rect">
            <a:avLst/>
          </a:prstGeom>
        </p:spPr>
      </p:pic>
      <p:sp>
        <p:nvSpPr>
          <p:cNvPr id="4" name="TextBox 3"/>
          <p:cNvSpPr txBox="1"/>
          <p:nvPr/>
        </p:nvSpPr>
        <p:spPr>
          <a:xfrm>
            <a:off x="3610486" y="1332854"/>
            <a:ext cx="8369704" cy="4247317"/>
          </a:xfrm>
          <a:prstGeom prst="rect">
            <a:avLst/>
          </a:prstGeom>
          <a:noFill/>
        </p:spPr>
        <p:txBody>
          <a:bodyPr wrap="square" rtlCol="0">
            <a:spAutoFit/>
          </a:bodyPr>
          <a:lstStyle/>
          <a:p>
            <a:r>
              <a:rPr lang="en-US" sz="5400" dirty="0" smtClean="0">
                <a:latin typeface="Arial" charset="0"/>
                <a:ea typeface="Arial" charset="0"/>
                <a:cs typeface="Arial" charset="0"/>
              </a:rPr>
              <a:t>What do you think Sassoon’s attitudes/feelings about war were, after reading this poem? </a:t>
            </a:r>
          </a:p>
        </p:txBody>
      </p:sp>
    </p:spTree>
    <p:extLst>
      <p:ext uri="{BB962C8B-B14F-4D97-AF65-F5344CB8AC3E}">
        <p14:creationId xmlns:p14="http://schemas.microsoft.com/office/powerpoint/2010/main" val="20931035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6432" y="280518"/>
            <a:ext cx="6925778" cy="769441"/>
          </a:xfrm>
          <a:prstGeom prst="rect">
            <a:avLst/>
          </a:prstGeom>
          <a:noFill/>
        </p:spPr>
        <p:txBody>
          <a:bodyPr wrap="square" rtlCol="0">
            <a:spAutoFit/>
          </a:bodyPr>
          <a:lstStyle/>
          <a:p>
            <a:r>
              <a:rPr lang="en-US" sz="4400" b="1" dirty="0" smtClean="0">
                <a:latin typeface="Arial" charset="0"/>
                <a:ea typeface="Arial" charset="0"/>
                <a:cs typeface="Arial" charset="0"/>
              </a:rPr>
              <a:t>Siegfried Sassoon</a:t>
            </a:r>
          </a:p>
        </p:txBody>
      </p:sp>
      <p:pic>
        <p:nvPicPr>
          <p:cNvPr id="3" name="Picture 2"/>
          <p:cNvPicPr>
            <a:picLocks noChangeAspect="1"/>
          </p:cNvPicPr>
          <p:nvPr/>
        </p:nvPicPr>
        <p:blipFill>
          <a:blip r:embed="rId3"/>
          <a:stretch>
            <a:fillRect/>
          </a:stretch>
        </p:blipFill>
        <p:spPr>
          <a:xfrm>
            <a:off x="420418" y="1465371"/>
            <a:ext cx="2928366" cy="4114800"/>
          </a:xfrm>
          <a:prstGeom prst="rect">
            <a:avLst/>
          </a:prstGeom>
        </p:spPr>
      </p:pic>
      <p:sp>
        <p:nvSpPr>
          <p:cNvPr id="4" name="TextBox 3"/>
          <p:cNvSpPr txBox="1"/>
          <p:nvPr/>
        </p:nvSpPr>
        <p:spPr>
          <a:xfrm>
            <a:off x="3610486" y="1465371"/>
            <a:ext cx="8369704" cy="5262979"/>
          </a:xfrm>
          <a:prstGeom prst="rect">
            <a:avLst/>
          </a:prstGeom>
          <a:noFill/>
        </p:spPr>
        <p:txBody>
          <a:bodyPr wrap="square" rtlCol="0">
            <a:spAutoFit/>
          </a:bodyPr>
          <a:lstStyle/>
          <a:p>
            <a:r>
              <a:rPr lang="en-US" sz="2800" dirty="0" smtClean="0">
                <a:latin typeface="Arial" charset="0"/>
                <a:ea typeface="Arial" charset="0"/>
                <a:cs typeface="Arial" charset="0"/>
              </a:rPr>
              <a:t>1886 – 1967</a:t>
            </a:r>
          </a:p>
          <a:p>
            <a:endParaRPr lang="en-US" sz="2800" dirty="0">
              <a:latin typeface="Arial" charset="0"/>
              <a:ea typeface="Arial" charset="0"/>
              <a:cs typeface="Arial" charset="0"/>
            </a:endParaRPr>
          </a:p>
          <a:p>
            <a:r>
              <a:rPr lang="en-US" sz="2800" dirty="0" smtClean="0">
                <a:latin typeface="Arial" charset="0"/>
                <a:ea typeface="Arial" charset="0"/>
                <a:cs typeface="Arial" charset="0"/>
              </a:rPr>
              <a:t>Fought heroically in WW1 </a:t>
            </a:r>
          </a:p>
          <a:p>
            <a:endParaRPr lang="en-US" sz="2800" dirty="0">
              <a:latin typeface="Arial" charset="0"/>
              <a:ea typeface="Arial" charset="0"/>
              <a:cs typeface="Arial" charset="0"/>
            </a:endParaRPr>
          </a:p>
          <a:p>
            <a:r>
              <a:rPr lang="en-US" sz="2800" dirty="0" smtClean="0">
                <a:latin typeface="Arial" charset="0"/>
                <a:ea typeface="Arial" charset="0"/>
                <a:cs typeface="Arial" charset="0"/>
              </a:rPr>
              <a:t>Later became disillusioned and critical of the war, which he publicly expressed in poems and letters</a:t>
            </a:r>
          </a:p>
          <a:p>
            <a:endParaRPr lang="en-US" sz="2800" dirty="0">
              <a:latin typeface="Arial" charset="0"/>
              <a:ea typeface="Arial" charset="0"/>
              <a:cs typeface="Arial" charset="0"/>
            </a:endParaRPr>
          </a:p>
          <a:p>
            <a:r>
              <a:rPr lang="en-US" sz="2800" dirty="0" smtClean="0">
                <a:latin typeface="Arial" charset="0"/>
                <a:ea typeface="Arial" charset="0"/>
                <a:cs typeface="Arial" charset="0"/>
              </a:rPr>
              <a:t>Wrote hundreds of poems that capture the horrors and brutality of </a:t>
            </a:r>
            <a:r>
              <a:rPr lang="en-US" sz="2800" dirty="0" smtClean="0">
                <a:latin typeface="Arial" charset="0"/>
                <a:ea typeface="Arial" charset="0"/>
                <a:cs typeface="Arial" charset="0"/>
              </a:rPr>
              <a:t>war</a:t>
            </a:r>
          </a:p>
          <a:p>
            <a:endParaRPr lang="en-US" sz="2800" dirty="0">
              <a:latin typeface="Arial" charset="0"/>
              <a:ea typeface="Arial" charset="0"/>
              <a:cs typeface="Arial" charset="0"/>
            </a:endParaRPr>
          </a:p>
          <a:p>
            <a:r>
              <a:rPr lang="en-US" sz="2800" dirty="0" smtClean="0">
                <a:latin typeface="Arial" charset="0"/>
                <a:ea typeface="Arial" charset="0"/>
                <a:cs typeface="Arial" charset="0"/>
              </a:rPr>
              <a:t>Does knowing this affect the way you construct a text-world for this poem? Why?</a:t>
            </a:r>
            <a:endParaRPr lang="en-US" sz="2800" dirty="0" smtClean="0">
              <a:latin typeface="Arial" charset="0"/>
              <a:ea typeface="Arial" charset="0"/>
              <a:cs typeface="Arial" charset="0"/>
            </a:endParaRPr>
          </a:p>
        </p:txBody>
      </p:sp>
    </p:spTree>
    <p:extLst>
      <p:ext uri="{BB962C8B-B14F-4D97-AF65-F5344CB8AC3E}">
        <p14:creationId xmlns:p14="http://schemas.microsoft.com/office/powerpoint/2010/main" val="8617097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216</TotalTime>
  <Words>1718</Words>
  <Application>Microsoft Office PowerPoint</Application>
  <PresentationFormat>Custom</PresentationFormat>
  <Paragraphs>222</Paragraphs>
  <Slides>19</Slides>
  <Notes>18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Cushing</dc:creator>
  <cp:lastModifiedBy>Ian Cushing</cp:lastModifiedBy>
  <cp:revision>26</cp:revision>
  <dcterms:created xsi:type="dcterms:W3CDTF">2017-06-28T15:03:00Z</dcterms:created>
  <dcterms:modified xsi:type="dcterms:W3CDTF">2017-09-13T08:46:30Z</dcterms:modified>
</cp:coreProperties>
</file>