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/>
    <p:restoredTop sz="76255"/>
  </p:normalViewPr>
  <p:slideViewPr>
    <p:cSldViewPr snapToGrid="0" snapToObjects="1">
      <p:cViewPr varScale="1">
        <p:scale>
          <a:sx n="50" d="100"/>
          <a:sy n="50" d="100"/>
        </p:scale>
        <p:origin x="-852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E00A6-80DD-1746-9098-FC221B0C354C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05C1D-BB49-2D47-8210-FB7FAA67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99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starter activity is designed</a:t>
            </a:r>
            <a:r>
              <a:rPr lang="en-US" baseline="0" dirty="0" smtClean="0"/>
              <a:t> to get students thinking about text-worlds in relation to the writing process.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kinds of decisions do writers have to make when creating worlds? How do they try and ‘send’ a particular text-world in their own mind to a reader’s mind?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90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should think about some of the challenges. They might think about:</a:t>
            </a:r>
          </a:p>
          <a:p>
            <a:endParaRPr lang="en-US" dirty="0" smtClean="0"/>
          </a:p>
          <a:p>
            <a:pPr marL="171450" indent="-171450">
              <a:buFont typeface="Arial" charset="0"/>
              <a:buChar char="•"/>
            </a:pPr>
            <a:r>
              <a:rPr lang="en-US" dirty="0" smtClean="0"/>
              <a:t>Word choices </a:t>
            </a:r>
          </a:p>
          <a:p>
            <a:pPr marL="171450" indent="-171450">
              <a:buFont typeface="Arial" charset="0"/>
              <a:buChar char="•"/>
            </a:pPr>
            <a:r>
              <a:rPr lang="en-US" dirty="0" err="1" smtClean="0"/>
              <a:t>Mis</a:t>
            </a:r>
            <a:r>
              <a:rPr lang="en-US" dirty="0" smtClean="0"/>
              <a:t>-matches</a:t>
            </a:r>
            <a:r>
              <a:rPr lang="en-US" baseline="0" dirty="0" smtClean="0"/>
              <a:t> in background knowledge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7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Bundles of knowledge</a:t>
            </a:r>
            <a:r>
              <a:rPr lang="en-US" baseline="0" dirty="0" smtClean="0"/>
              <a:t> have been visited before in this SOW, in reference to metaphor and how we blend together two ‘spaces’ to create new meanings.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Bundles of knowledge (or ‘schemas’) are a result of our experience with the real world, and are not fixed – they are edited and accrued all the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32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should explore the various connotations</a:t>
            </a:r>
            <a:r>
              <a:rPr lang="en-US" baseline="0" dirty="0" smtClean="0"/>
              <a:t> and knowledge stores</a:t>
            </a:r>
            <a:r>
              <a:rPr lang="en-US" dirty="0" smtClean="0"/>
              <a:t> these words activate for them as individuals.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12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asks students to think about the level of detail they should give when creating worlds. How much work do</a:t>
            </a:r>
            <a:r>
              <a:rPr lang="en-US" baseline="0" dirty="0" smtClean="0"/>
              <a:t> they want their reader to do, in constructing a text-world?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0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simple poem to consolidate</a:t>
            </a:r>
            <a:r>
              <a:rPr lang="en-US" baseline="0" dirty="0" smtClean="0"/>
              <a:t> some of the ideas around schemas and bundles of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3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based on the seminal</a:t>
            </a:r>
            <a:r>
              <a:rPr lang="en-US" baseline="0" dirty="0" smtClean="0"/>
              <a:t> work by Rob Pope and his </a:t>
            </a:r>
            <a:r>
              <a:rPr lang="en-US" i="1" baseline="0" smtClean="0"/>
              <a:t>Textual Intervention</a:t>
            </a:r>
            <a:r>
              <a:rPr lang="en-US" i="0" baseline="0" smtClean="0"/>
              <a:t> framework (1995).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4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</a:t>
            </a:r>
            <a:r>
              <a:rPr lang="en-GB" baseline="0" dirty="0" smtClean="0"/>
              <a:t> students to think explicitly about the ‘meaning-making chain’. This is important during all reading/writing activities, because it acknowledges the fact that meanings are not isolated in the minds of readers or writers, but are constructed through a combination of text, author and reader.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11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commentary is important because it asks students</a:t>
            </a:r>
            <a:r>
              <a:rPr lang="en-US" baseline="0" dirty="0" smtClean="0"/>
              <a:t> to justify and </a:t>
            </a:r>
            <a:r>
              <a:rPr lang="en-US" baseline="0" dirty="0" err="1" smtClean="0"/>
              <a:t>rationalise</a:t>
            </a:r>
            <a:r>
              <a:rPr lang="en-US" baseline="0" dirty="0" smtClean="0"/>
              <a:t> their own linguistic choices and decision making processes</a:t>
            </a:r>
            <a:r>
              <a:rPr lang="en-US" baseline="0" smtClean="0"/>
              <a:t>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5C1D-BB49-2D47-8210-FB7FAA67D3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6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6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3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6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24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4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65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3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3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7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09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7CE5F-2587-C049-BFF5-A0AFA23D147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18583-604A-254F-BA9C-1EBAA256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3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6360" y="309966"/>
            <a:ext cx="9722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latin typeface="Helvetica" charset="0"/>
                <a:ea typeface="Helvetica" charset="0"/>
                <a:cs typeface="Helvetica" charset="0"/>
              </a:rPr>
              <a:t>Creating worlds from words</a:t>
            </a:r>
            <a:endParaRPr lang="en-US" sz="6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4508" y="1795222"/>
            <a:ext cx="11546236" cy="40318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Think of a room in your house. </a:t>
            </a:r>
          </a:p>
          <a:p>
            <a:pPr algn="ctr"/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Your task is to describe that room to your partner – to take the text-world in your mind and plant it in your partner’s mind.</a:t>
            </a:r>
          </a:p>
          <a:p>
            <a:pPr algn="ctr"/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Now, your partner should describe the room back to you. Do you think you did a good job of planting your text-world in your partner’s mind?</a:t>
            </a: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2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2961" y="263471"/>
            <a:ext cx="115342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Helvetica" charset="0"/>
                <a:ea typeface="Helvetica" charset="0"/>
                <a:cs typeface="Helvetica" charset="0"/>
              </a:rPr>
              <a:t>What are some of the challenges a writer faces in trying to create a text-world in their reader’s mind? </a:t>
            </a:r>
            <a:endParaRPr lang="en-US" sz="44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2468880" y="3035808"/>
            <a:ext cx="3474720" cy="1426464"/>
          </a:xfrm>
          <a:prstGeom prst="cloudCallout">
            <a:avLst>
              <a:gd name="adj1" fmla="val -61886"/>
              <a:gd name="adj2" fmla="val 44551"/>
            </a:avLst>
          </a:prstGeom>
          <a:solidFill>
            <a:schemeClr val="accent1">
              <a:alpha val="7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Writer’s text-world</a:t>
            </a:r>
            <a:endParaRPr lang="en-US" sz="24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7506138" y="2388183"/>
            <a:ext cx="3474720" cy="1426464"/>
          </a:xfrm>
          <a:prstGeom prst="cloudCallout">
            <a:avLst>
              <a:gd name="adj1" fmla="val 30220"/>
              <a:gd name="adj2" fmla="val 63782"/>
            </a:avLst>
          </a:prstGeom>
          <a:solidFill>
            <a:schemeClr val="accent1">
              <a:alpha val="7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Reader’s text-world</a:t>
            </a:r>
            <a:endParaRPr lang="en-US" sz="24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miley Face 4"/>
          <p:cNvSpPr/>
          <p:nvPr/>
        </p:nvSpPr>
        <p:spPr>
          <a:xfrm>
            <a:off x="653143" y="4462272"/>
            <a:ext cx="1465943" cy="1453751"/>
          </a:xfrm>
          <a:prstGeom prst="smileyFace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9803239" y="4279392"/>
            <a:ext cx="1465943" cy="1453751"/>
          </a:xfrm>
          <a:prstGeom prst="smileyFace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3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90647" y="309966"/>
            <a:ext cx="77139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latin typeface="Helvetica" charset="0"/>
                <a:ea typeface="Helvetica" charset="0"/>
                <a:cs typeface="Helvetica" charset="0"/>
              </a:rPr>
              <a:t>Bundles of knowledge</a:t>
            </a:r>
            <a:endParaRPr lang="en-US" sz="6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169" y="1504782"/>
            <a:ext cx="113542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When we read, we use background knowledge of the world to help us understand language. Words don’t just exist ‘by themselves’ – they trigger other bits of relevant information.</a:t>
            </a:r>
          </a:p>
          <a:p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For example: 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95169" y="4078224"/>
            <a:ext cx="2267712" cy="1956816"/>
          </a:xfrm>
          <a:prstGeom prst="ellipse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HOUSE</a:t>
            </a:r>
            <a:endParaRPr lang="en-US" sz="2800" dirty="0">
              <a:solidFill>
                <a:srgbClr val="0020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406640" y="2816352"/>
            <a:ext cx="4242816" cy="3840480"/>
          </a:xfrm>
          <a:prstGeom prst="ellipse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4 walls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Roof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Windows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Garden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Safe, warm, cosy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Family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Pets</a:t>
            </a:r>
          </a:p>
        </p:txBody>
      </p:sp>
      <p:cxnSp>
        <p:nvCxnSpPr>
          <p:cNvPr id="9" name="Straight Arrow Connector 8"/>
          <p:cNvCxnSpPr>
            <a:stCxn id="2" idx="6"/>
          </p:cNvCxnSpPr>
          <p:nvPr/>
        </p:nvCxnSpPr>
        <p:spPr>
          <a:xfrm>
            <a:off x="2562881" y="5056632"/>
            <a:ext cx="46974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9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4101" y="239518"/>
            <a:ext cx="108126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What bundles of knowledge for </a:t>
            </a:r>
            <a:r>
              <a:rPr lang="en-US" sz="3200" smtClean="0">
                <a:latin typeface="Helvetica" charset="0"/>
                <a:ea typeface="Helvetica" charset="0"/>
                <a:cs typeface="Helvetica" charset="0"/>
              </a:rPr>
              <a:t>each word are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activated now? Why?</a:t>
            </a: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76881" y="1353312"/>
            <a:ext cx="2267712" cy="1956816"/>
          </a:xfrm>
          <a:prstGeom prst="ellipse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BEACH</a:t>
            </a:r>
            <a:endParaRPr lang="en-US" sz="3200" dirty="0">
              <a:solidFill>
                <a:srgbClr val="0020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544593" y="3236976"/>
            <a:ext cx="3785616" cy="3054096"/>
          </a:xfrm>
          <a:prstGeom prst="ellipse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RESTAURANT</a:t>
            </a:r>
            <a:endParaRPr lang="en-US" sz="2800" dirty="0">
              <a:solidFill>
                <a:srgbClr val="0020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9230318" y="1316736"/>
            <a:ext cx="2636033" cy="2535936"/>
          </a:xfrm>
          <a:prstGeom prst="ellipse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RAIN</a:t>
            </a:r>
            <a:endParaRPr lang="en-US" sz="2800" dirty="0">
              <a:solidFill>
                <a:srgbClr val="0020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849343" y="3310128"/>
            <a:ext cx="2636033" cy="2535936"/>
          </a:xfrm>
          <a:prstGeom prst="ellipse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Helvetica" charset="0"/>
                <a:ea typeface="Helvetica" charset="0"/>
                <a:cs typeface="Helvetica" charset="0"/>
              </a:rPr>
              <a:t>AIRPORT</a:t>
            </a:r>
            <a:endParaRPr lang="en-US" sz="2800" dirty="0">
              <a:solidFill>
                <a:srgbClr val="0020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6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8912" y="507152"/>
            <a:ext cx="11423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The man sat in the armchair by the fire reading a book. </a:t>
            </a:r>
            <a:endParaRPr lang="en-US" sz="3600" dirty="0">
              <a:solidFill>
                <a:srgbClr val="0020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8912" y="1357991"/>
            <a:ext cx="1160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effectLst/>
                <a:latin typeface="Helvetica" charset="0"/>
                <a:ea typeface="Helvetica" charset="0"/>
                <a:cs typeface="Helvetica" charset="0"/>
              </a:rPr>
              <a:t>What age is the man? How is he dressed? What kind of material is the armchair made of? What </a:t>
            </a:r>
            <a:r>
              <a:rPr lang="en-US" sz="2400" dirty="0" err="1" smtClean="0">
                <a:effectLst/>
                <a:latin typeface="Helvetica" charset="0"/>
                <a:ea typeface="Helvetica" charset="0"/>
                <a:cs typeface="Helvetica" charset="0"/>
              </a:rPr>
              <a:t>colour</a:t>
            </a:r>
            <a:r>
              <a:rPr lang="en-US" sz="2400" dirty="0" smtClean="0">
                <a:effectLst/>
                <a:latin typeface="Helvetica" charset="0"/>
                <a:ea typeface="Helvetica" charset="0"/>
                <a:cs typeface="Helvetica" charset="0"/>
              </a:rPr>
              <a:t> is it? What time of day is it? What kind of book is he reading? Is it dark or light in the room? </a:t>
            </a: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8912" y="2967335"/>
            <a:ext cx="114482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The old man sat in the red leather armchair by the fire one evening wearing a suit and reading an old hardback book in the dark. </a:t>
            </a:r>
            <a:endParaRPr lang="en-US" sz="3600" dirty="0">
              <a:solidFill>
                <a:srgbClr val="0020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664" y="5130676"/>
            <a:ext cx="1160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effectLst/>
                <a:latin typeface="Helvetica" charset="0"/>
                <a:ea typeface="Helvetica" charset="0"/>
                <a:cs typeface="Helvetica" charset="0"/>
              </a:rPr>
              <a:t>Which version asks the reader to imagine more? What bundles of knowledge does the writer ask you to activate in the first version?</a:t>
            </a: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525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61420" y="274677"/>
            <a:ext cx="10254919" cy="5693866"/>
            <a:chOff x="361420" y="274677"/>
            <a:chExt cx="11603272" cy="5693866"/>
          </a:xfrm>
        </p:grpSpPr>
        <p:sp>
          <p:nvSpPr>
            <p:cNvPr id="2" name="Rectangle 1"/>
            <p:cNvSpPr/>
            <p:nvPr/>
          </p:nvSpPr>
          <p:spPr>
            <a:xfrm>
              <a:off x="361420" y="274677"/>
              <a:ext cx="11603272" cy="5693866"/>
            </a:xfrm>
            <a:prstGeom prst="rect">
              <a:avLst/>
            </a:prstGeom>
          </p:spPr>
          <p:txBody>
            <a:bodyPr wrap="square" numCol="2">
              <a:spAutoFit/>
            </a:bodyPr>
            <a:lstStyle/>
            <a:p>
              <a:r>
                <a:rPr lang="en-GB" sz="2000" b="1" dirty="0">
                  <a:latin typeface="Arial" charset="0"/>
                  <a:ea typeface="Arial" charset="0"/>
                  <a:cs typeface="Arial" charset="0"/>
                </a:rPr>
                <a:t>To a Daughter Leaving Home</a:t>
              </a:r>
              <a:endParaRPr lang="en-US" sz="2000" dirty="0">
                <a:latin typeface="Arial" charset="0"/>
                <a:ea typeface="Arial" charset="0"/>
                <a:cs typeface="Arial" charset="0"/>
              </a:endParaRPr>
            </a:p>
            <a:p>
              <a:r>
                <a:rPr lang="en-GB" sz="2000" i="1" dirty="0">
                  <a:latin typeface="Arial" charset="0"/>
                  <a:ea typeface="Arial" charset="0"/>
                  <a:cs typeface="Arial" charset="0"/>
                </a:rPr>
                <a:t>By Linda </a:t>
              </a:r>
              <a:r>
                <a:rPr lang="en-GB" sz="2000" i="1" dirty="0" err="1" smtClean="0">
                  <a:latin typeface="Arial" charset="0"/>
                  <a:ea typeface="Arial" charset="0"/>
                  <a:cs typeface="Arial" charset="0"/>
                </a:rPr>
                <a:t>Pastan</a:t>
              </a:r>
              <a:endParaRPr lang="en-GB" sz="2000" i="1" dirty="0" smtClean="0">
                <a:latin typeface="Arial" charset="0"/>
                <a:ea typeface="Arial" charset="0"/>
                <a:cs typeface="Arial" charset="0"/>
              </a:endParaRPr>
            </a:p>
            <a:p>
              <a:endParaRPr lang="en-US" sz="2000" dirty="0">
                <a:latin typeface="Arial" charset="0"/>
                <a:ea typeface="Arial" charset="0"/>
                <a:cs typeface="Arial" charset="0"/>
              </a:endParaRPr>
            </a:p>
            <a:p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When I taught you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at eight to ride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a bicycle, loping along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beside you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as you wobbled away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on two round wheels,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my own mouth rounding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in surprise when you pulled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ahead down the curved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path of the park</a:t>
              </a:r>
              <a:r>
                <a:rPr lang="en-GB" sz="2000" dirty="0" smtClean="0">
                  <a:latin typeface="Arial" charset="0"/>
                  <a:ea typeface="Arial" charset="0"/>
                  <a:cs typeface="Arial" charset="0"/>
                </a:rPr>
                <a:t>,</a:t>
              </a: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/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I kept waiting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for the </a:t>
              </a:r>
              <a:r>
                <a:rPr lang="en-GB" sz="2000" dirty="0" smtClean="0">
                  <a:latin typeface="Arial" charset="0"/>
                  <a:ea typeface="Arial" charset="0"/>
                  <a:cs typeface="Arial" charset="0"/>
                </a:rPr>
                <a:t>thud</a:t>
              </a:r>
            </a:p>
            <a:p>
              <a:endParaRPr lang="en-GB" sz="2000" dirty="0">
                <a:latin typeface="Arial" charset="0"/>
                <a:ea typeface="Arial" charset="0"/>
                <a:cs typeface="Arial" charset="0"/>
              </a:endParaRPr>
            </a:p>
            <a:p>
              <a:endParaRPr lang="en-GB" sz="2000" dirty="0" smtClean="0">
                <a:latin typeface="Arial" charset="0"/>
                <a:ea typeface="Arial" charset="0"/>
                <a:cs typeface="Arial" charset="0"/>
              </a:endParaRPr>
            </a:p>
            <a:p>
              <a:endParaRPr lang="en-GB" sz="2000" dirty="0">
                <a:latin typeface="Arial" charset="0"/>
                <a:ea typeface="Arial" charset="0"/>
                <a:cs typeface="Arial" charset="0"/>
              </a:endParaRPr>
            </a:p>
            <a:p>
              <a:endParaRPr lang="en-GB" sz="2000" dirty="0" smtClean="0">
                <a:latin typeface="Arial" charset="0"/>
                <a:ea typeface="Arial" charset="0"/>
                <a:cs typeface="Arial" charset="0"/>
              </a:endParaRPr>
            </a:p>
            <a:p>
              <a:endParaRPr lang="en-GB" sz="2000" dirty="0">
                <a:latin typeface="Arial" charset="0"/>
                <a:ea typeface="Arial" charset="0"/>
                <a:cs typeface="Arial" charset="0"/>
              </a:endParaRPr>
            </a:p>
            <a:p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/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endParaRPr lang="en-US" sz="20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4413458" y="1228784"/>
              <a:ext cx="6096000" cy="378565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of your crash as I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sprinted to catch up,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while you grew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smaller, more breakable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with distance,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pumping, pumping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for your life, screaming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with laughter,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the hair flapping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behind you like a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handkerchief waving</a:t>
              </a:r>
              <a:br>
                <a:rPr lang="en-GB" sz="2000" dirty="0">
                  <a:latin typeface="Arial" charset="0"/>
                  <a:ea typeface="Arial" charset="0"/>
                  <a:cs typeface="Arial" charset="0"/>
                </a:rPr>
              </a:br>
              <a:r>
                <a:rPr lang="en-GB" sz="2000" dirty="0">
                  <a:latin typeface="Arial" charset="0"/>
                  <a:ea typeface="Arial" charset="0"/>
                  <a:cs typeface="Arial" charset="0"/>
                </a:rPr>
                <a:t>goodbye.</a:t>
              </a:r>
              <a:endParaRPr lang="en-US" sz="20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076685" y="1782782"/>
            <a:ext cx="375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What bundles of knowledge does this poem activate for you?</a:t>
            </a:r>
          </a:p>
          <a:p>
            <a:endParaRPr lang="en-US" sz="24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What do you think the poet is saying about parent-child relationships? </a:t>
            </a:r>
            <a:endParaRPr lang="en-US" sz="24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688" y="262352"/>
            <a:ext cx="117769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Transforming texts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You are going to produce a new poem, using the diagram below to help.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Write from the perspective of the parent, the daughter or a different character we did not meet in the original. 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You could choose to go back or forward in time.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You will then be asked to provide a short commentary, where you reflect on your own choices.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88936" y="5982346"/>
            <a:ext cx="11143281" cy="1549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673084" y="5463629"/>
            <a:ext cx="2987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PARENT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66798" y="3033947"/>
            <a:ext cx="2987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DAUGHTER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1524000" y="5492652"/>
            <a:ext cx="3352800" cy="461665"/>
          </a:xfrm>
          <a:prstGeom prst="leftArrow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0800000">
            <a:off x="7284720" y="5492652"/>
            <a:ext cx="3352800" cy="461665"/>
          </a:xfrm>
          <a:prstGeom prst="leftArrow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79382" y="5204130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d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eath and beyond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350" y="6284393"/>
            <a:ext cx="39562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emory, regrets, history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66798" y="6255392"/>
            <a:ext cx="2987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present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45490" y="6284392"/>
            <a:ext cx="43851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opes, fears, future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83906" y="5188976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sz="2000" smtClean="0">
                <a:latin typeface="Arial" charset="0"/>
                <a:ea typeface="Arial" charset="0"/>
                <a:cs typeface="Arial" charset="0"/>
              </a:rPr>
              <a:t>irth and beyond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03540" y="4530489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children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044564" y="4709215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g</a:t>
            </a:r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rand-children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989674" y="4016432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jobs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688251" y="4420549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school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74948" y="4003351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marriage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4657" y="4713362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conflict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74256" y="4135594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house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00353" y="4702690"/>
            <a:ext cx="298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siblings</a:t>
            </a:r>
            <a:endParaRPr lang="en-US" sz="2000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156666" y="3568498"/>
            <a:ext cx="0" cy="1836262"/>
          </a:xfrm>
          <a:prstGeom prst="straightConnector1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98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5169" y="316062"/>
            <a:ext cx="113542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Before you create your fictional world, think:</a:t>
            </a:r>
          </a:p>
          <a:p>
            <a:endParaRPr lang="en-US" sz="28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What kind of text-world do you want to send your readers?</a:t>
            </a:r>
          </a:p>
          <a:p>
            <a:pPr marL="457200" indent="-457200">
              <a:buFont typeface="Arial" charset="0"/>
              <a:buChar char="•"/>
            </a:pP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What do you want your readers to feel, when they read your poem?</a:t>
            </a:r>
          </a:p>
          <a:p>
            <a:pPr marL="457200" indent="-457200">
              <a:buFont typeface="Arial" charset="0"/>
              <a:buChar char="•"/>
            </a:pP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Where do you want your reader to be? Inside the world of the poem, as a participant? Or outside, looking in? 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451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5169" y="316062"/>
            <a:ext cx="113542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Commentary</a:t>
            </a:r>
          </a:p>
          <a:p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Now, write a short paragraph explaining:</a:t>
            </a:r>
          </a:p>
          <a:p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The kind of text-world you were trying to create, and how you did that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The significance of a few individual words/phrases: why did you choose them?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How is your text-world different/similar to the original one?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What bundles of knowledge did you want your readers to try and draw on when they read your poem?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213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840</Words>
  <Application>Microsoft Office PowerPoint</Application>
  <PresentationFormat>Custom</PresentationFormat>
  <Paragraphs>107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Cushing</dc:creator>
  <cp:lastModifiedBy>Ian Cushing</cp:lastModifiedBy>
  <cp:revision>10</cp:revision>
  <dcterms:created xsi:type="dcterms:W3CDTF">2017-06-14T15:50:00Z</dcterms:created>
  <dcterms:modified xsi:type="dcterms:W3CDTF">2017-09-13T08:40:00Z</dcterms:modified>
</cp:coreProperties>
</file>